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5" r:id="rId16"/>
    <p:sldId id="276" r:id="rId17"/>
    <p:sldId id="285" r:id="rId18"/>
    <p:sldId id="284" r:id="rId19"/>
    <p:sldId id="279" r:id="rId20"/>
    <p:sldId id="282" r:id="rId21"/>
    <p:sldId id="272" r:id="rId22"/>
    <p:sldId id="289" r:id="rId2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rgenbesser, Johannes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EA9"/>
    <a:srgbClr val="00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>
        <p:scale>
          <a:sx n="150" d="100"/>
          <a:sy n="150" d="100"/>
        </p:scale>
        <p:origin x="-242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3486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lnSpc>
                <a:spcPts val="1300"/>
              </a:lnSpc>
            </a:pPr>
            <a:endParaRPr lang="de-AT" dirty="0">
              <a:solidFill>
                <a:srgbClr val="607EA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lnSpc>
                <a:spcPts val="1300"/>
              </a:lnSpc>
            </a:pPr>
            <a:endParaRPr lang="de-AT" dirty="0">
              <a:solidFill>
                <a:srgbClr val="607EA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042004" y="9428583"/>
            <a:ext cx="713667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>
              <a:lnSpc>
                <a:spcPts val="1300"/>
              </a:lnSpc>
            </a:pPr>
            <a:fld id="{5EC7B895-EE0D-4B36-80B3-891987283A88}" type="slidenum">
              <a:rPr lang="de-AT" smtClean="0">
                <a:solidFill>
                  <a:srgbClr val="607EA9"/>
                </a:solidFill>
              </a:rPr>
              <a:pPr algn="ctr">
                <a:lnSpc>
                  <a:spcPts val="1300"/>
                </a:lnSpc>
              </a:pPr>
              <a:t>‹Nr.›</a:t>
            </a:fld>
            <a:endParaRPr lang="de-AT">
              <a:solidFill>
                <a:srgbClr val="607E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59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ts val="1300"/>
              </a:lnSpc>
              <a:defRPr sz="1200">
                <a:solidFill>
                  <a:srgbClr val="607EA9"/>
                </a:solidFill>
              </a:defRPr>
            </a:lvl1pPr>
          </a:lstStyle>
          <a:p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ts val="1300"/>
              </a:lnSpc>
              <a:defRPr sz="1200">
                <a:solidFill>
                  <a:srgbClr val="607EA9"/>
                </a:solidFill>
              </a:defRPr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042004" y="9428583"/>
            <a:ext cx="713667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ts val="1300"/>
              </a:lnSpc>
              <a:defRPr sz="1200">
                <a:solidFill>
                  <a:srgbClr val="607EA9"/>
                </a:solidFill>
              </a:defRPr>
            </a:lvl1pPr>
          </a:lstStyle>
          <a:p>
            <a:fld id="{920A02F4-DDD1-41A0-A51C-58B6E8332FE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278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7" name="Abdeckung-OeNB-Logo-klein"/>
          <p:cNvSpPr/>
          <p:nvPr userDrawn="1"/>
        </p:nvSpPr>
        <p:spPr bwMode="white">
          <a:xfrm>
            <a:off x="7452320" y="188640"/>
            <a:ext cx="14761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Hinter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021"/>
            <a:ext cx="9144000" cy="4902979"/>
          </a:xfrm>
          <a:prstGeom prst="rect">
            <a:avLst/>
          </a:prstGeom>
        </p:spPr>
      </p:pic>
      <p:pic>
        <p:nvPicPr>
          <p:cNvPr id="5" name="OeNB-Logo groß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79290"/>
            <a:ext cx="2875724" cy="83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84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726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48264" y="260648"/>
            <a:ext cx="936104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419056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708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07EA9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07EA9"/>
                </a:solidFill>
              </a:defRPr>
            </a:lvl1pPr>
          </a:lstStyle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134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309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8245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40769"/>
            <a:ext cx="4038600" cy="48245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7084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432047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3204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432047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3204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122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6198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497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467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954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-Mail-Adresse"/>
          <p:cNvSpPr txBox="1"/>
          <p:nvPr/>
        </p:nvSpPr>
        <p:spPr>
          <a:xfrm>
            <a:off x="7236296" y="6367305"/>
            <a:ext cx="1620000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de-DE" sz="1200" dirty="0" smtClean="0">
                <a:solidFill>
                  <a:srgbClr val="607EA9"/>
                </a:solidFill>
              </a:rPr>
              <a:t>oenb.info@oenb.at</a:t>
            </a:r>
            <a:endParaRPr lang="de-AT" sz="1200" dirty="0">
              <a:solidFill>
                <a:srgbClr val="607EA9"/>
              </a:solidFill>
            </a:endParaRPr>
          </a:p>
        </p:txBody>
      </p:sp>
      <p:sp>
        <p:nvSpPr>
          <p:cNvPr id="6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3762000" y="6367305"/>
            <a:ext cx="162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ts val="1300"/>
              </a:lnSpc>
              <a:defRPr sz="1200">
                <a:solidFill>
                  <a:srgbClr val="607E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B5EC0D-0CFD-447B-A5BC-BB2EABE92AEA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Website"/>
          <p:cNvSpPr txBox="1"/>
          <p:nvPr/>
        </p:nvSpPr>
        <p:spPr>
          <a:xfrm>
            <a:off x="323528" y="6367305"/>
            <a:ext cx="1620000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de-DE" sz="1200" dirty="0" smtClean="0">
                <a:solidFill>
                  <a:srgbClr val="607EA9"/>
                </a:solidFill>
              </a:rPr>
              <a:t>www.oenb.at</a:t>
            </a:r>
            <a:endParaRPr lang="de-AT" sz="1200" dirty="0">
              <a:solidFill>
                <a:srgbClr val="607EA9"/>
              </a:solidFill>
            </a:endParaRPr>
          </a:p>
        </p:txBody>
      </p:sp>
      <p:sp>
        <p:nvSpPr>
          <p:cNvPr id="3" name="Textplatzhalter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82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2" name="Titelplatzhalter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7" name="OeNB-Logo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0" b="45797"/>
          <a:stretch/>
        </p:blipFill>
        <p:spPr>
          <a:xfrm>
            <a:off x="7869974" y="188640"/>
            <a:ext cx="1080000" cy="384247"/>
          </a:xfrm>
          <a:prstGeom prst="rect">
            <a:avLst/>
          </a:prstGeom>
        </p:spPr>
      </p:pic>
      <p:sp>
        <p:nvSpPr>
          <p:cNvPr id="8" name="E-Mail-Adresse"/>
          <p:cNvSpPr txBox="1"/>
          <p:nvPr/>
        </p:nvSpPr>
        <p:spPr>
          <a:xfrm>
            <a:off x="7236296" y="6367305"/>
            <a:ext cx="1620000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de-DE" sz="1200" dirty="0" smtClean="0">
                <a:solidFill>
                  <a:srgbClr val="607EA9"/>
                </a:solidFill>
              </a:rPr>
              <a:t>oenb.info@oenb.at</a:t>
            </a:r>
            <a:endParaRPr lang="de-AT" sz="1200" dirty="0">
              <a:solidFill>
                <a:srgbClr val="607EA9"/>
              </a:solidFill>
            </a:endParaRPr>
          </a:p>
        </p:txBody>
      </p:sp>
      <p:sp>
        <p:nvSpPr>
          <p:cNvPr id="9" name="Website"/>
          <p:cNvSpPr txBox="1"/>
          <p:nvPr/>
        </p:nvSpPr>
        <p:spPr>
          <a:xfrm>
            <a:off x="323528" y="6367305"/>
            <a:ext cx="1620000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de-DE" sz="1200" dirty="0" smtClean="0">
                <a:solidFill>
                  <a:srgbClr val="607EA9"/>
                </a:solidFill>
              </a:rPr>
              <a:t>www.oenb.at</a:t>
            </a:r>
            <a:endParaRPr lang="de-AT" sz="1200" dirty="0">
              <a:solidFill>
                <a:srgbClr val="607EA9"/>
              </a:solidFill>
            </a:endParaRPr>
          </a:p>
        </p:txBody>
      </p:sp>
      <p:pic>
        <p:nvPicPr>
          <p:cNvPr id="10" name="OeNB-Logo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0" b="45797"/>
          <a:stretch/>
        </p:blipFill>
        <p:spPr>
          <a:xfrm>
            <a:off x="7869974" y="188640"/>
            <a:ext cx="1080000" cy="38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1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b="1" kern="1200">
          <a:solidFill>
            <a:srgbClr val="607EA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»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white">
          <a:xfrm>
            <a:off x="846169" y="3212976"/>
            <a:ext cx="4464496" cy="27597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3200"/>
              </a:lnSpc>
            </a:pPr>
            <a:r>
              <a:rPr lang="de-DE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Fundamental </a:t>
            </a:r>
            <a:r>
              <a:rPr lang="de-DE" sz="28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review</a:t>
            </a:r>
            <a:r>
              <a:rPr lang="de-DE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of</a:t>
            </a:r>
            <a:r>
              <a:rPr lang="de-DE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de-DE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trading</a:t>
            </a:r>
            <a:r>
              <a:rPr lang="de-DE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sz="28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book</a:t>
            </a:r>
            <a:endParaRPr lang="de-DE" sz="2800" b="1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3200"/>
              </a:lnSpc>
            </a:pPr>
            <a:r>
              <a:rPr lang="de-DE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(FRTB)</a:t>
            </a:r>
          </a:p>
          <a:p>
            <a:pPr>
              <a:lnSpc>
                <a:spcPts val="3200"/>
              </a:lnSpc>
            </a:pPr>
            <a:endParaRPr lang="de-DE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de-DE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Wien, 2. Mai 2018</a:t>
            </a: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de-DE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Johannes Morgenbesser</a:t>
            </a:r>
          </a:p>
          <a:p>
            <a:pPr>
              <a:lnSpc>
                <a:spcPts val="1600"/>
              </a:lnSpc>
            </a:pPr>
            <a:r>
              <a:rPr lang="de-DE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www.oenb.at</a:t>
            </a:r>
            <a:endParaRPr lang="de-AT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3. Schwachstellen des jetzigen Marktrisikoregimes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Große</a:t>
            </a:r>
            <a:r>
              <a:rPr lang="en-US" dirty="0" smtClean="0"/>
              <a:t> </a:t>
            </a:r>
            <a:r>
              <a:rPr lang="en-US" dirty="0" err="1" smtClean="0"/>
              <a:t>Modellierungsunterschiede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10</a:t>
            </a:fld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00" y="2304000"/>
            <a:ext cx="49720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3. Schwachstellen des jetzigen Marktrisikoregimes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Große</a:t>
            </a:r>
            <a:r>
              <a:rPr lang="en-US" dirty="0" smtClean="0"/>
              <a:t> </a:t>
            </a:r>
            <a:r>
              <a:rPr lang="en-US" dirty="0" err="1" smtClean="0"/>
              <a:t>Modellierungsunterschiede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11</a:t>
            </a:fld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00" y="2304000"/>
            <a:ext cx="5046345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4. Geschichte FRTB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sz="1800" dirty="0" err="1" smtClean="0"/>
              <a:t>Jänner</a:t>
            </a:r>
            <a:r>
              <a:rPr lang="en-US" sz="1800" dirty="0" smtClean="0"/>
              <a:t> 2011: “Messages </a:t>
            </a:r>
            <a:r>
              <a:rPr lang="en-US" sz="1800" dirty="0"/>
              <a:t>from the academic literature on risk measurement for the trading </a:t>
            </a:r>
            <a:r>
              <a:rPr lang="en-US" sz="1800" dirty="0" smtClean="0"/>
              <a:t>book”</a:t>
            </a:r>
          </a:p>
          <a:p>
            <a:r>
              <a:rPr lang="en-US" sz="1800" dirty="0" smtClean="0"/>
              <a:t>Mai 2012: 1. FRTB </a:t>
            </a:r>
            <a:r>
              <a:rPr lang="en-US" sz="1800" dirty="0" err="1" smtClean="0"/>
              <a:t>Konsultationspapier</a:t>
            </a:r>
            <a:endParaRPr lang="en-US" sz="1800" dirty="0" smtClean="0"/>
          </a:p>
          <a:p>
            <a:r>
              <a:rPr lang="en-US" sz="1800" dirty="0" err="1" smtClean="0"/>
              <a:t>Oktober</a:t>
            </a:r>
            <a:r>
              <a:rPr lang="en-US" sz="1800" dirty="0" smtClean="0"/>
              <a:t> 2013: 2. FRTB </a:t>
            </a:r>
            <a:r>
              <a:rPr lang="en-US" sz="1800" dirty="0" err="1" smtClean="0"/>
              <a:t>Konsulationspapier</a:t>
            </a:r>
            <a:endParaRPr lang="en-US" sz="1800" dirty="0" smtClean="0"/>
          </a:p>
          <a:p>
            <a:r>
              <a:rPr lang="en-US" sz="1800" dirty="0" err="1"/>
              <a:t>Dezember</a:t>
            </a:r>
            <a:r>
              <a:rPr lang="en-US" sz="1800" dirty="0"/>
              <a:t> 2014: 3. FRTB </a:t>
            </a:r>
            <a:r>
              <a:rPr lang="en-US" sz="1800" dirty="0" err="1"/>
              <a:t>Konsultatiospapier</a:t>
            </a:r>
            <a:r>
              <a:rPr lang="en-US" sz="1800" dirty="0"/>
              <a:t> (outstanding issues)</a:t>
            </a:r>
          </a:p>
          <a:p>
            <a:pPr>
              <a:spcAft>
                <a:spcPts val="1800"/>
              </a:spcAft>
            </a:pPr>
            <a:r>
              <a:rPr lang="en-US" sz="1800" dirty="0" err="1"/>
              <a:t>Jänner</a:t>
            </a:r>
            <a:r>
              <a:rPr lang="en-US" sz="1800" dirty="0"/>
              <a:t> 2016: “Minimum capital requirements for market risk”</a:t>
            </a:r>
          </a:p>
          <a:p>
            <a:r>
              <a:rPr lang="en-US" sz="1800" dirty="0" err="1" smtClean="0"/>
              <a:t>Jänner</a:t>
            </a:r>
            <a:r>
              <a:rPr lang="en-US" sz="1800" dirty="0" smtClean="0"/>
              <a:t> 2017: “FAQs on market risk capital requirements”</a:t>
            </a:r>
          </a:p>
          <a:p>
            <a:r>
              <a:rPr lang="en-US" sz="1800" dirty="0" err="1" smtClean="0"/>
              <a:t>Juni</a:t>
            </a:r>
            <a:r>
              <a:rPr lang="en-US" sz="1800" dirty="0" smtClean="0"/>
              <a:t> 2017: “Simplified alternative to the </a:t>
            </a:r>
            <a:r>
              <a:rPr lang="en-US" sz="1800" dirty="0" err="1" smtClean="0"/>
              <a:t>standardised</a:t>
            </a:r>
            <a:r>
              <a:rPr lang="en-US" sz="1800" dirty="0" smtClean="0"/>
              <a:t> approach” </a:t>
            </a:r>
            <a:r>
              <a:rPr lang="en-US" sz="1800" dirty="0" err="1" smtClean="0"/>
              <a:t>Konsultationspapier</a:t>
            </a:r>
            <a:endParaRPr lang="en-US" sz="1800" dirty="0"/>
          </a:p>
          <a:p>
            <a:r>
              <a:rPr lang="en-US" sz="1800" dirty="0" err="1">
                <a:solidFill>
                  <a:srgbClr val="FF0000"/>
                </a:solidFill>
              </a:rPr>
              <a:t>März</a:t>
            </a:r>
            <a:r>
              <a:rPr lang="en-US" sz="1800" dirty="0">
                <a:solidFill>
                  <a:srgbClr val="FF0000"/>
                </a:solidFill>
              </a:rPr>
              <a:t> 2018: “Consultative Document: Revisions to the minimum capital requirements for market </a:t>
            </a:r>
            <a:r>
              <a:rPr lang="en-US" sz="1800" dirty="0" smtClean="0">
                <a:solidFill>
                  <a:srgbClr val="FF0000"/>
                </a:solidFill>
              </a:rPr>
              <a:t>risk” + Update FAQs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94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Inhalt</a:t>
            </a:r>
            <a:r>
              <a:rPr lang="en-US" dirty="0" smtClean="0"/>
              <a:t> FRTB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AT" sz="1800" dirty="0" smtClean="0"/>
              <a:t>Neue Handelsbuch – Bankbuch Zuordnung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1800" dirty="0" smtClean="0"/>
              <a:t>Neuer Standardansatz (sensitivitätsbasiert)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1800" dirty="0" smtClean="0"/>
              <a:t>Neue Partial-</a:t>
            </a:r>
            <a:r>
              <a:rPr lang="de-AT" sz="1800" dirty="0" err="1" smtClean="0"/>
              <a:t>Use</a:t>
            </a:r>
            <a:r>
              <a:rPr lang="de-AT" sz="1800" dirty="0" smtClean="0"/>
              <a:t> Logik (Trading </a:t>
            </a:r>
            <a:r>
              <a:rPr lang="de-AT" sz="1800" dirty="0" err="1" smtClean="0"/>
              <a:t>Desks</a:t>
            </a:r>
            <a:r>
              <a:rPr lang="de-AT" sz="18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1800" dirty="0" smtClean="0"/>
              <a:t>Neue qualitative Anforderungen für internes Modell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 smtClean="0"/>
              <a:t>Insgesamt</a:t>
            </a:r>
            <a:r>
              <a:rPr lang="en-US" sz="1800" dirty="0" smtClean="0"/>
              <a:t> </a:t>
            </a:r>
            <a:r>
              <a:rPr lang="en-US" sz="1800" dirty="0" err="1" smtClean="0"/>
              <a:t>deutlich</a:t>
            </a:r>
            <a:r>
              <a:rPr lang="en-US" sz="1800" dirty="0" smtClean="0"/>
              <a:t> </a:t>
            </a:r>
            <a:r>
              <a:rPr lang="en-US" sz="1800" dirty="0" err="1" smtClean="0"/>
              <a:t>aufwändiger</a:t>
            </a:r>
            <a:r>
              <a:rPr lang="en-US" sz="1800" dirty="0" smtClean="0"/>
              <a:t> </a:t>
            </a:r>
            <a:r>
              <a:rPr lang="en-US" sz="1800" dirty="0" err="1" smtClean="0"/>
              <a:t>als</a:t>
            </a:r>
            <a:r>
              <a:rPr lang="en-US" sz="1800" dirty="0" smtClean="0"/>
              <a:t> </a:t>
            </a:r>
            <a:r>
              <a:rPr lang="en-US" sz="1800" dirty="0" err="1" smtClean="0"/>
              <a:t>jetziges</a:t>
            </a:r>
            <a:r>
              <a:rPr lang="en-US" sz="1800" dirty="0" smtClean="0"/>
              <a:t> </a:t>
            </a:r>
            <a:r>
              <a:rPr lang="en-US" sz="1800" dirty="0" err="1" smtClean="0"/>
              <a:t>Marktrisikoregime</a:t>
            </a:r>
            <a:endParaRPr lang="en-US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510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</a:t>
            </a:r>
            <a:r>
              <a:rPr lang="en-US" dirty="0" err="1"/>
              <a:t>Inhalt</a:t>
            </a:r>
            <a:r>
              <a:rPr lang="en-US" dirty="0"/>
              <a:t> FRTB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de-DE" sz="2400" u="sng" dirty="0" smtClean="0"/>
              </a:p>
              <a:p>
                <a:pPr marL="0" indent="0">
                  <a:buNone/>
                </a:pPr>
                <a:r>
                  <a:rPr lang="de-DE" sz="1800" u="sng" dirty="0" smtClean="0"/>
                  <a:t>Mindesteigenmittelerfordernis (MEME):</a:t>
                </a:r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/>
                                </a:rPr>
                                <m:t>⋅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∅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∅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</a:rPr>
                        <m:t>𝐷𝑅𝐶</m:t>
                      </m:r>
                    </m:oMath>
                  </m:oMathPara>
                </a14:m>
                <a:endParaRPr lang="de-DE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de-DE" b="0" dirty="0" smtClean="0"/>
              </a:p>
              <a:p>
                <a:pPr marL="0" indent="0">
                  <a:buNone/>
                </a:pPr>
                <a:r>
                  <a:rPr lang="de-DE" b="0" dirty="0" smtClean="0"/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/>
                      </a:rPr>
                      <m:t>                                             </m:t>
                    </m:r>
                  </m:oMath>
                </a14:m>
                <a:endParaRPr lang="de-DE" sz="20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sz="1600" dirty="0" err="1"/>
                  <a:t>Expected</a:t>
                </a:r>
                <a:r>
                  <a:rPr lang="de-AT" sz="1600" dirty="0"/>
                  <a:t> Shortfall (ES) anstelle von VaR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sz="1600" dirty="0" err="1"/>
                  <a:t>Stresskalibrierung</a:t>
                </a:r>
                <a:r>
                  <a:rPr lang="de-AT" sz="1600" dirty="0"/>
                  <a:t> in ES Berechnung integriert (kein eigener “</a:t>
                </a:r>
                <a:r>
                  <a:rPr lang="de-AT" sz="1600" dirty="0" err="1"/>
                  <a:t>Stressed</a:t>
                </a:r>
                <a:r>
                  <a:rPr lang="de-AT" sz="1600" dirty="0"/>
                  <a:t> ES”)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sz="1600" dirty="0"/>
                  <a:t>Kein IRC (nur DRC)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sz="1600" dirty="0"/>
                  <a:t>Einteilung in modellierbare und nicht modellierbare Risikofaktoren </a:t>
                </a:r>
                <a:r>
                  <a:rPr lang="de-AT" sz="1600" dirty="0" smtClean="0"/>
                  <a:t>(NMRF)</a:t>
                </a:r>
                <a:endParaRPr lang="de-AT" sz="16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sz="1600" dirty="0"/>
                  <a:t>Neue Tests zur Validierung der Modellgüte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AT" sz="1600" dirty="0"/>
                  <a:t>Neue </a:t>
                </a:r>
                <a:r>
                  <a:rPr lang="de-AT" sz="1600" dirty="0" err="1"/>
                  <a:t>Fallback</a:t>
                </a:r>
                <a:r>
                  <a:rPr lang="de-AT" sz="1600" dirty="0"/>
                  <a:t> Lösung für interne Modelle</a:t>
                </a:r>
              </a:p>
              <a:p>
                <a:endParaRPr lang="de-DE" sz="2000" dirty="0" smtClean="0"/>
              </a:p>
              <a:p>
                <a:pPr marL="0" indent="0">
                  <a:buNone/>
                </a:pPr>
                <a:endParaRPr lang="de-DE" sz="18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de-DE" sz="2000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3131840" y="2893005"/>
            <a:ext cx="1698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SS: Stress </a:t>
            </a:r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Scenario </a:t>
            </a:r>
            <a:r>
              <a:rPr lang="de-DE" sz="1000" dirty="0" err="1" smtClean="0">
                <a:solidFill>
                  <a:schemeClr val="bg1">
                    <a:lumMod val="50000"/>
                  </a:schemeClr>
                </a:solidFill>
              </a:rPr>
              <a:t>Risk</a:t>
            </a:r>
            <a:endParaRPr lang="de-DE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de-DE" sz="1000" dirty="0" err="1" smtClean="0">
                <a:solidFill>
                  <a:schemeClr val="bg1">
                    <a:lumMod val="50000"/>
                  </a:schemeClr>
                </a:solidFill>
              </a:rPr>
              <a:t>Measure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 für NMRF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940152" y="2969949"/>
            <a:ext cx="1379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Default </a:t>
            </a:r>
            <a:r>
              <a:rPr lang="de-DE" sz="1000" dirty="0" err="1" smtClean="0">
                <a:solidFill>
                  <a:schemeClr val="bg1">
                    <a:lumMod val="50000"/>
                  </a:schemeClr>
                </a:solidFill>
              </a:rPr>
              <a:t>Risk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 Charge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3762000" y="6367305"/>
            <a:ext cx="1620000" cy="270000"/>
          </a:xfrm>
        </p:spPr>
        <p:txBody>
          <a:bodyPr/>
          <a:lstStyle/>
          <a:p>
            <a:fld id="{A4B5EC0D-0CFD-447B-A5BC-BB2EABE92AEA}" type="slidenum">
              <a:rPr lang="de-AT" smtClean="0"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343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</a:t>
            </a:r>
            <a:r>
              <a:rPr lang="en-US" dirty="0" err="1"/>
              <a:t>Inhalt</a:t>
            </a:r>
            <a:r>
              <a:rPr lang="en-US" dirty="0"/>
              <a:t> FRTB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de-DE" sz="1800" u="sng" dirty="0" smtClean="0"/>
              </a:p>
              <a:p>
                <a:pPr marL="0" indent="0">
                  <a:buNone/>
                </a:pPr>
                <a:r>
                  <a:rPr lang="de-DE" sz="1800" u="sng" dirty="0" err="1" smtClean="0"/>
                  <a:t>Expected</a:t>
                </a:r>
                <a:r>
                  <a:rPr lang="de-DE" sz="1800" u="sng" dirty="0" smtClean="0"/>
                  <a:t> Shortfall:</a:t>
                </a:r>
              </a:p>
              <a:p>
                <a:pPr marL="0" indent="0">
                  <a:spcAft>
                    <a:spcPts val="3000"/>
                  </a:spcAft>
                  <a:buNone/>
                </a:pPr>
                <a:r>
                  <a:rPr lang="de-DE" sz="1800" dirty="0" smtClean="0"/>
                  <a:t>In </a:t>
                </a:r>
                <a:r>
                  <a:rPr lang="de-DE" sz="1800" dirty="0"/>
                  <a:t>einem ersten Schritt muss jeder </a:t>
                </a:r>
                <a:r>
                  <a:rPr lang="de-DE" sz="1800" b="1" dirty="0" smtClean="0"/>
                  <a:t>modellierbare</a:t>
                </a:r>
                <a:r>
                  <a:rPr lang="de-DE" sz="1800" dirty="0" smtClean="0"/>
                  <a:t> </a:t>
                </a:r>
                <a:r>
                  <a:rPr lang="de-DE" sz="1800" dirty="0"/>
                  <a:t>Risikofaktor einer „</a:t>
                </a:r>
                <a:r>
                  <a:rPr lang="de-DE" sz="1800" dirty="0" err="1"/>
                  <a:t>Broad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risk</a:t>
                </a:r>
                <a:r>
                  <a:rPr lang="de-DE" sz="1800" dirty="0"/>
                  <a:t> </a:t>
                </a:r>
                <a:r>
                  <a:rPr lang="de-DE" sz="1800" dirty="0" err="1"/>
                  <a:t>factor</a:t>
                </a:r>
                <a:r>
                  <a:rPr lang="de-DE" sz="1800" dirty="0"/>
                  <a:t> </a:t>
                </a:r>
                <a:r>
                  <a:rPr lang="de-DE" sz="1800" dirty="0" err="1"/>
                  <a:t>category</a:t>
                </a:r>
                <a:r>
                  <a:rPr lang="de-DE" sz="1800" dirty="0" smtClean="0"/>
                  <a:t>“ (</a:t>
                </a:r>
                <a:r>
                  <a:rPr lang="de-DE" sz="1800" dirty="0"/>
                  <a:t>IR,CS,EQ,FX,COM) </a:t>
                </a:r>
                <a:r>
                  <a:rPr lang="de-DE" sz="1800" dirty="0" smtClean="0"/>
                  <a:t>zugeordnet </a:t>
                </a:r>
                <a:r>
                  <a:rPr lang="de-DE" sz="1800" dirty="0"/>
                  <a:t>werden.</a:t>
                </a:r>
                <a:endParaRPr lang="de-AT" sz="1800" dirty="0"/>
              </a:p>
              <a:p>
                <a:pPr marL="0" indent="0">
                  <a:buNone/>
                </a:pPr>
                <a:endParaRPr lang="de-DE" sz="2400" u="sng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𝐸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𝜌</m:t>
                      </m:r>
                      <m:r>
                        <a:rPr lang="de-DE" b="0" i="1" smtClean="0">
                          <a:latin typeface="Cambria Math"/>
                        </a:rPr>
                        <m:t>⋅</m:t>
                      </m:r>
                      <m:r>
                        <a:rPr lang="de-DE" b="0" i="1" smtClean="0">
                          <a:latin typeface="Cambria Math"/>
                        </a:rPr>
                        <m:t>𝑈𝐸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𝜌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∈</m:t>
                              </m:r>
                            </m:e>
                            <m:e>
                              <m:r>
                                <m:rPr>
                                  <m:lit/>
                                </m:rPr>
                                <a:rPr lang="de-DE" b="0" i="1" smtClean="0">
                                  <a:latin typeface="Cambria Math"/>
                                </a:rPr>
                                <m:t>{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𝐼𝑅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𝐶𝑆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𝐸𝑄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𝐹𝑋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𝐶𝑂𝑀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}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de-DE" b="0" i="1" smtClean="0">
                              <a:latin typeface="Cambria Math"/>
                            </a:rPr>
                            <m:t>𝑈𝐸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de-DE" b="0" dirty="0" smtClean="0"/>
              </a:p>
              <a:p>
                <a:endParaRPr lang="de-DE" sz="1500" b="1" dirty="0" smtClean="0"/>
              </a:p>
              <a:p>
                <a:endParaRPr lang="de-DE" sz="15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de-DE" sz="1500" i="1" dirty="0" smtClean="0">
                        <a:latin typeface="Cambria Math"/>
                      </a:rPr>
                      <m:t>𝑈𝐸</m:t>
                    </m:r>
                    <m:sSub>
                      <m:sSubPr>
                        <m:ctrlPr>
                          <a:rPr lang="de-DE" sz="15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50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de-DE" sz="150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DE" sz="1500" dirty="0" smtClean="0"/>
                  <a:t> …“</a:t>
                </a:r>
                <a:r>
                  <a:rPr lang="de-DE" sz="1500" dirty="0" err="1" smtClean="0"/>
                  <a:t>Unconstrained</a:t>
                </a:r>
                <a:r>
                  <a:rPr lang="de-DE" sz="1500" dirty="0" smtClean="0"/>
                  <a:t> ES“, wobei alle </a:t>
                </a:r>
                <a:r>
                  <a:rPr lang="de-DE" sz="1500" b="1" dirty="0" smtClean="0"/>
                  <a:t>modellierbaren</a:t>
                </a:r>
                <a:r>
                  <a:rPr lang="de-DE" sz="1500" dirty="0" smtClean="0"/>
                  <a:t> Risikofaktoren gestresst werden</a:t>
                </a:r>
              </a:p>
              <a:p>
                <a14:m>
                  <m:oMath xmlns:m="http://schemas.openxmlformats.org/officeDocument/2006/math">
                    <m:r>
                      <a:rPr lang="de-DE" sz="1500" i="1" dirty="0" smtClean="0">
                        <a:latin typeface="Cambria Math"/>
                      </a:rPr>
                      <m:t>𝑈𝐸</m:t>
                    </m:r>
                    <m:sSubSup>
                      <m:sSubSupPr>
                        <m:ctrlPr>
                          <a:rPr lang="de-DE" sz="150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150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de-DE" sz="1500" i="1" dirty="0" smtClean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de-DE" sz="1500" i="1" dirty="0" smtClean="0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de-DE" sz="1500" dirty="0" smtClean="0"/>
                  <a:t> …“</a:t>
                </a:r>
                <a:r>
                  <a:rPr lang="de-DE" sz="1500" dirty="0" err="1" smtClean="0"/>
                  <a:t>Unconstrained</a:t>
                </a:r>
                <a:r>
                  <a:rPr lang="de-DE" sz="1500" dirty="0" smtClean="0"/>
                  <a:t> ES“, wobei nur die Risikofaktoren der i-</a:t>
                </a:r>
                <a:r>
                  <a:rPr lang="de-DE" sz="1500" dirty="0" err="1" smtClean="0"/>
                  <a:t>ten</a:t>
                </a:r>
                <a:r>
                  <a:rPr lang="de-DE" sz="1500" dirty="0" smtClean="0"/>
                  <a:t> </a:t>
                </a:r>
                <a:r>
                  <a:rPr lang="de-DE" sz="1500" dirty="0" err="1" smtClean="0"/>
                  <a:t>broad</a:t>
                </a:r>
                <a:r>
                  <a:rPr lang="de-DE" sz="1500" dirty="0" smtClean="0"/>
                  <a:t> </a:t>
                </a:r>
                <a:r>
                  <a:rPr lang="de-DE" sz="1500" dirty="0" err="1" smtClean="0"/>
                  <a:t>risk</a:t>
                </a:r>
                <a:r>
                  <a:rPr lang="de-DE" sz="1500" dirty="0" smtClean="0"/>
                  <a:t> </a:t>
                </a:r>
                <a:r>
                  <a:rPr lang="de-DE" sz="1500" dirty="0" err="1" smtClean="0"/>
                  <a:t>factor</a:t>
                </a:r>
                <a:r>
                  <a:rPr lang="de-DE" sz="1500" dirty="0" smtClean="0"/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1500" dirty="0"/>
                  <a:t>	 </a:t>
                </a:r>
                <a:r>
                  <a:rPr lang="de-DE" sz="1500" dirty="0" smtClean="0"/>
                  <a:t> </a:t>
                </a:r>
                <a:r>
                  <a:rPr lang="de-DE" sz="1500" dirty="0" err="1" smtClean="0"/>
                  <a:t>category</a:t>
                </a:r>
                <a:r>
                  <a:rPr lang="de-DE" sz="1500" dirty="0" smtClean="0"/>
                  <a:t> gestresst werden</a:t>
                </a:r>
                <a:endParaRPr lang="de-DE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de-DE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de-DE" b="0" dirty="0" smtClean="0"/>
              </a:p>
              <a:p>
                <a:pPr marL="0" indent="0">
                  <a:buNone/>
                </a:pPr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6812160" y="3645024"/>
                <a:ext cx="1728192" cy="67710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/>
                        </a:rPr>
                        <m:t>𝜌</m:t>
                      </m:r>
                      <m:r>
                        <a:rPr lang="de-DE" sz="1400" i="1">
                          <a:latin typeface="Cambria Math"/>
                        </a:rPr>
                        <m:t>=0.5</m:t>
                      </m:r>
                    </m:oMath>
                  </m:oMathPara>
                </a14:m>
                <a:endParaRPr lang="de-DE" sz="1400" dirty="0"/>
              </a:p>
              <a:p>
                <a:pPr algn="ctr"/>
                <a:r>
                  <a:rPr lang="en-US" sz="1200" dirty="0" err="1" smtClean="0"/>
                  <a:t>Aufsichtsrechtlicher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Korrelationsfaktor</a:t>
                </a:r>
                <a:endParaRPr lang="en-US" sz="12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160" y="3645024"/>
                <a:ext cx="1728192" cy="677108"/>
              </a:xfrm>
              <a:prstGeom prst="rect">
                <a:avLst/>
              </a:prstGeom>
              <a:blipFill rotWithShape="1">
                <a:blip r:embed="rId3"/>
                <a:stretch>
                  <a:fillRect b="-442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3762000" y="6367305"/>
            <a:ext cx="1620000" cy="270000"/>
          </a:xfrm>
        </p:spPr>
        <p:txBody>
          <a:bodyPr/>
          <a:lstStyle/>
          <a:p>
            <a:fld id="{A4B5EC0D-0CFD-447B-A5BC-BB2EABE92AEA}" type="slidenum">
              <a:rPr lang="de-AT" smtClean="0"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54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</a:t>
            </a:r>
            <a:r>
              <a:rPr lang="en-US" dirty="0" err="1"/>
              <a:t>Inhalt</a:t>
            </a:r>
            <a:r>
              <a:rPr lang="en-US" dirty="0"/>
              <a:t> FRTB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de-DE" sz="2400" u="sng" dirty="0" smtClean="0"/>
              </a:p>
              <a:p>
                <a:pPr marL="0" indent="0">
                  <a:buNone/>
                </a:pPr>
                <a:r>
                  <a:rPr lang="de-DE" sz="1800" u="sng" dirty="0" err="1" smtClean="0"/>
                  <a:t>Expected</a:t>
                </a:r>
                <a:r>
                  <a:rPr lang="de-DE" sz="1800" u="sng" dirty="0" smtClean="0"/>
                  <a:t> Shortfall:</a:t>
                </a:r>
              </a:p>
              <a:p>
                <a:pPr marL="0" indent="0">
                  <a:buNone/>
                </a:pPr>
                <a:endParaRPr lang="de-DE" sz="1800" dirty="0" smtClean="0"/>
              </a:p>
              <a:p>
                <a:pPr marL="0" indent="0">
                  <a:buNone/>
                </a:pPr>
                <a:endParaRPr lang="de-DE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𝑈𝐸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𝑃𝐸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𝑅𝑆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,∗</m:t>
                          </m:r>
                        </m:sup>
                      </m:sSubSup>
                      <m:r>
                        <a:rPr lang="de-DE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𝑃𝐸</m:t>
                                  </m:r>
                                  <m:sSubSup>
                                    <m:sSubSup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𝐹𝐶</m:t>
                                      </m:r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,∗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𝑃𝐸</m:t>
                                  </m:r>
                                  <m:sSubSup>
                                    <m:sSubSup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𝑅𝐶</m:t>
                                      </m:r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,∗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de-DE" b="0" i="1" smtClean="0">
                                  <a:latin typeface="Cambria Math"/>
                                </a:rPr>
                                <m:t>  ,1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DE" b="0" dirty="0" smtClean="0"/>
              </a:p>
              <a:p>
                <a:pPr marL="0" indent="0">
                  <a:buNone/>
                </a:pPr>
                <a:endParaRPr lang="de-DE" sz="1800" i="1" dirty="0" smtClean="0">
                  <a:latin typeface="Cambria Math"/>
                </a:endParaRPr>
              </a:p>
              <a:p>
                <a:endParaRPr lang="de-DE" sz="1800" i="1" dirty="0" smtClean="0">
                  <a:latin typeface="Cambria Math"/>
                </a:endParaRPr>
              </a:p>
              <a:p>
                <a:endParaRPr lang="de-DE" sz="1800" i="1" dirty="0" smtClean="0">
                  <a:latin typeface="Cambria Math"/>
                </a:endParaRPr>
              </a:p>
              <a:p>
                <a:pPr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de-DE" sz="1800" i="1" dirty="0" smtClean="0">
                        <a:latin typeface="Cambria Math"/>
                      </a:rPr>
                      <m:t>𝑃𝐸</m:t>
                    </m:r>
                    <m:sSub>
                      <m:sSubPr>
                        <m:ctrlPr>
                          <a:rPr lang="de-DE" sz="1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de-DE" sz="180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AT" sz="1800" dirty="0" smtClean="0"/>
                  <a:t>…Partial </a:t>
                </a:r>
                <a:r>
                  <a:rPr lang="de-AT" sz="1800" dirty="0" err="1" smtClean="0"/>
                  <a:t>Expected</a:t>
                </a:r>
                <a:r>
                  <a:rPr lang="de-AT" sz="1800" dirty="0" smtClean="0"/>
                  <a:t> Shortfall</a:t>
                </a:r>
              </a:p>
              <a:p>
                <a:endParaRPr lang="de-DE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AT" sz="1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/>
                            </a:rPr>
                            <m:t>60</m:t>
                          </m:r>
                        </m:den>
                      </m:f>
                      <m:r>
                        <a:rPr lang="de-DE" sz="1800" b="0" i="1" smtClean="0">
                          <a:latin typeface="Cambria Math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de-DE" sz="1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sz="18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de-DE" sz="18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de-DE" sz="1800" b="0" i="1" smtClean="0">
                              <a:latin typeface="Cambria Math"/>
                            </a:rPr>
                            <m:t>59</m:t>
                          </m:r>
                        </m:sup>
                        <m:e>
                          <m:f>
                            <m:fPr>
                              <m:ctrlPr>
                                <a:rPr lang="de-DE" sz="1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/>
                                </a:rPr>
                                <m:t>𝑃𝐸</m:t>
                              </m:r>
                              <m:sSubSup>
                                <m:sSubSupPr>
                                  <m:ctrlPr>
                                    <a:rPr lang="de-DE" sz="1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𝑅𝐶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DE" sz="1800" b="0" i="1" smtClean="0">
                                  <a:latin typeface="Cambria Math"/>
                                </a:rPr>
                                <m:t>𝑃𝐸</m:t>
                              </m:r>
                              <m:sSubSup>
                                <m:sSubSupPr>
                                  <m:ctrlPr>
                                    <a:rPr lang="de-DE" sz="1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𝐹𝐶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de-DE" sz="1800" b="0" i="1" smtClean="0">
                          <a:latin typeface="Cambria Math"/>
                        </a:rPr>
                        <m:t>≥75%</m:t>
                      </m:r>
                    </m:oMath>
                  </m:oMathPara>
                </a14:m>
                <a:endParaRPr lang="de-AT" sz="18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b="-19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e 3"/>
          <p:cNvSpPr/>
          <p:nvPr/>
        </p:nvSpPr>
        <p:spPr>
          <a:xfrm>
            <a:off x="3908452" y="2636909"/>
            <a:ext cx="504056" cy="3422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Ellipse 4"/>
          <p:cNvSpPr/>
          <p:nvPr/>
        </p:nvSpPr>
        <p:spPr>
          <a:xfrm>
            <a:off x="5580112" y="2407302"/>
            <a:ext cx="504056" cy="3422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Ellipse 5"/>
          <p:cNvSpPr/>
          <p:nvPr/>
        </p:nvSpPr>
        <p:spPr>
          <a:xfrm>
            <a:off x="5580112" y="2808042"/>
            <a:ext cx="504056" cy="3422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7"/>
          <p:cNvCxnSpPr/>
          <p:nvPr/>
        </p:nvCxnSpPr>
        <p:spPr>
          <a:xfrm flipH="1">
            <a:off x="3712508" y="3022208"/>
            <a:ext cx="391888" cy="5105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398057" y="3549918"/>
            <a:ext cx="3020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solidFill>
                  <a:srgbClr val="FF0000"/>
                </a:solidFill>
              </a:rPr>
              <a:t>R</a:t>
            </a:r>
            <a:r>
              <a:rPr lang="de-DE" sz="1200" dirty="0" err="1" smtClean="0"/>
              <a:t>educed</a:t>
            </a:r>
            <a:r>
              <a:rPr lang="de-DE" sz="1200" dirty="0" smtClean="0"/>
              <a:t> </a:t>
            </a:r>
            <a:r>
              <a:rPr lang="de-DE" sz="1200" dirty="0" err="1" smtClean="0"/>
              <a:t>set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risk</a:t>
            </a:r>
            <a:r>
              <a:rPr lang="de-DE" sz="1200" dirty="0" smtClean="0"/>
              <a:t> </a:t>
            </a:r>
            <a:r>
              <a:rPr lang="de-DE" sz="1200" dirty="0" err="1" smtClean="0"/>
              <a:t>factors</a:t>
            </a:r>
            <a:r>
              <a:rPr lang="de-DE" sz="1200" dirty="0" smtClean="0"/>
              <a:t>, </a:t>
            </a:r>
            <a:r>
              <a:rPr lang="de-DE" sz="1200" b="1" dirty="0" smtClean="0">
                <a:solidFill>
                  <a:srgbClr val="FF0000"/>
                </a:solidFill>
              </a:rPr>
              <a:t>S</a:t>
            </a:r>
            <a:r>
              <a:rPr lang="de-DE" sz="1200" dirty="0" smtClean="0"/>
              <a:t>tress </a:t>
            </a:r>
            <a:r>
              <a:rPr lang="de-DE" sz="1200" dirty="0" err="1" smtClean="0"/>
              <a:t>period</a:t>
            </a:r>
            <a:endParaRPr lang="de-AT" sz="1200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5832140" y="2060847"/>
            <a:ext cx="0" cy="255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046317" y="3150307"/>
            <a:ext cx="404065" cy="5883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247964" y="1756698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solidFill>
                  <a:srgbClr val="FF0000"/>
                </a:solidFill>
              </a:rPr>
              <a:t>F</a:t>
            </a:r>
            <a:r>
              <a:rPr lang="de-DE" sz="1200" dirty="0" err="1" smtClean="0"/>
              <a:t>ull</a:t>
            </a:r>
            <a:r>
              <a:rPr lang="de-DE" sz="1200" dirty="0" smtClean="0"/>
              <a:t> </a:t>
            </a:r>
            <a:r>
              <a:rPr lang="de-DE" sz="1200" dirty="0" err="1" smtClean="0"/>
              <a:t>set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risk</a:t>
            </a:r>
            <a:r>
              <a:rPr lang="de-DE" sz="1200" dirty="0" smtClean="0"/>
              <a:t> </a:t>
            </a:r>
            <a:r>
              <a:rPr lang="de-DE" sz="1200" dirty="0" err="1" smtClean="0"/>
              <a:t>factors</a:t>
            </a:r>
            <a:r>
              <a:rPr lang="de-DE" sz="1200" dirty="0" smtClean="0"/>
              <a:t>, </a:t>
            </a:r>
            <a:r>
              <a:rPr lang="de-DE" sz="1200" b="1" dirty="0" err="1" smtClean="0">
                <a:solidFill>
                  <a:srgbClr val="FF0000"/>
                </a:solidFill>
              </a:rPr>
              <a:t>C</a:t>
            </a:r>
            <a:r>
              <a:rPr lang="de-DE" sz="1200" dirty="0" err="1" smtClean="0"/>
              <a:t>urent</a:t>
            </a:r>
            <a:r>
              <a:rPr lang="de-DE" sz="1200" dirty="0" smtClean="0"/>
              <a:t> </a:t>
            </a:r>
            <a:r>
              <a:rPr lang="de-DE" sz="1200" dirty="0" err="1" smtClean="0"/>
              <a:t>period</a:t>
            </a:r>
            <a:endParaRPr lang="de-AT" sz="1200" dirty="0"/>
          </a:p>
        </p:txBody>
      </p:sp>
      <p:sp>
        <p:nvSpPr>
          <p:cNvPr id="16" name="Textfeld 15"/>
          <p:cNvSpPr txBox="1"/>
          <p:nvPr/>
        </p:nvSpPr>
        <p:spPr>
          <a:xfrm>
            <a:off x="5724128" y="381681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solidFill>
                  <a:srgbClr val="FF0000"/>
                </a:solidFill>
              </a:rPr>
              <a:t>R</a:t>
            </a:r>
            <a:r>
              <a:rPr lang="de-DE" sz="1200" dirty="0" err="1" smtClean="0"/>
              <a:t>educed</a:t>
            </a:r>
            <a:r>
              <a:rPr lang="de-DE" sz="1200" dirty="0" smtClean="0"/>
              <a:t> </a:t>
            </a:r>
            <a:r>
              <a:rPr lang="de-DE" sz="1200" dirty="0" err="1" smtClean="0"/>
              <a:t>set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risk</a:t>
            </a:r>
            <a:r>
              <a:rPr lang="de-DE" sz="1200" dirty="0" smtClean="0"/>
              <a:t> </a:t>
            </a:r>
            <a:r>
              <a:rPr lang="de-DE" sz="1200" dirty="0" err="1" smtClean="0"/>
              <a:t>factors</a:t>
            </a:r>
            <a:r>
              <a:rPr lang="de-DE" sz="1200" dirty="0" smtClean="0"/>
              <a:t>, </a:t>
            </a:r>
            <a:r>
              <a:rPr lang="de-DE" sz="1200" b="1" dirty="0" err="1" smtClean="0">
                <a:solidFill>
                  <a:srgbClr val="FF0000"/>
                </a:solidFill>
              </a:rPr>
              <a:t>C</a:t>
            </a:r>
            <a:r>
              <a:rPr lang="de-DE" sz="1200" dirty="0" err="1" smtClean="0"/>
              <a:t>urrent</a:t>
            </a:r>
            <a:r>
              <a:rPr lang="de-DE" sz="1200" dirty="0" smtClean="0"/>
              <a:t> </a:t>
            </a:r>
            <a:r>
              <a:rPr lang="de-DE" sz="1200" dirty="0" err="1" smtClean="0"/>
              <a:t>period</a:t>
            </a:r>
            <a:endParaRPr lang="de-AT" sz="1200" dirty="0"/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3762000" y="6367305"/>
            <a:ext cx="1620000" cy="270000"/>
          </a:xfrm>
        </p:spPr>
        <p:txBody>
          <a:bodyPr/>
          <a:lstStyle/>
          <a:p>
            <a:fld id="{A4B5EC0D-0CFD-447B-A5BC-BB2EABE92AEA}" type="slidenum">
              <a:rPr lang="de-AT" smtClean="0"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614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</a:t>
            </a:r>
            <a:r>
              <a:rPr lang="en-US" dirty="0" err="1"/>
              <a:t>Inhalt</a:t>
            </a:r>
            <a:r>
              <a:rPr lang="en-US" dirty="0"/>
              <a:t> FRTB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de-DE" sz="1800" u="sng" dirty="0" smtClean="0"/>
              </a:p>
              <a:p>
                <a:pPr marL="0" indent="0">
                  <a:buNone/>
                </a:pPr>
                <a:r>
                  <a:rPr lang="de-DE" sz="1800" u="sng" dirty="0" err="1" smtClean="0"/>
                  <a:t>Expected</a:t>
                </a:r>
                <a:r>
                  <a:rPr lang="de-DE" sz="1800" u="sng" dirty="0" smtClean="0"/>
                  <a:t> Shortfall:</a:t>
                </a:r>
              </a:p>
              <a:p>
                <a:pPr marL="0" indent="0">
                  <a:buNone/>
                </a:pPr>
                <a:endParaRPr lang="de-DE" sz="1800" u="sng" dirty="0" smtClean="0"/>
              </a:p>
              <a:p>
                <a:pPr marL="0" indent="0">
                  <a:buNone/>
                </a:pPr>
                <a:endParaRPr lang="de-DE" sz="1800" u="sng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/>
                        </a:rPr>
                        <m:t>𝑃𝐸</m:t>
                      </m:r>
                      <m:sSubSup>
                        <m:sSubSupPr>
                          <m:ctrlPr>
                            <a:rPr lang="de-DE" sz="1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de-DE" sz="1800" b="0" i="1" smtClean="0">
                              <a:latin typeface="Cambria Math"/>
                            </a:rPr>
                            <m:t>∗,∗</m:t>
                          </m:r>
                        </m:sup>
                      </m:sSubSup>
                      <m:r>
                        <a:rPr lang="de-DE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𝑃𝐸</m:t>
                                  </m:r>
                                  <m:sSubSup>
                                    <m:sSubSupPr>
                                      <m:ctrlPr>
                                        <a:rPr lang="de-DE" sz="18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800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de-DE" sz="18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de-DE" sz="1800" b="0" i="1" smtClean="0">
                                          <a:latin typeface="Cambria Math"/>
                                        </a:rPr>
                                        <m:t>∗,∗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de-DE" sz="1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8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800" b="0" i="1" smtClean="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de-DE" sz="1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1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de-DE" sz="1800" b="0" i="1" smtClean="0">
                                  <a:latin typeface="Cambria Math"/>
                                </a:rPr>
                                <m:t>&gt;1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de-DE" sz="1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800" b="0" i="1" smtClean="0">
                                          <a:latin typeface="Cambria Math"/>
                                        </a:rPr>
                                        <m:t>𝑃𝐸</m:t>
                                      </m:r>
                                      <m:sSubSup>
                                        <m:sSubSupPr>
                                          <m:ctrlPr>
                                            <a:rPr lang="de-DE" sz="1800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800" b="0" i="1" smtClean="0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de-DE" sz="1800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de-DE" sz="1800" b="0" i="1" smtClean="0">
                                              <a:latin typeface="Cambria Math"/>
                                            </a:rPr>
                                            <m:t>∗,∗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de-DE" sz="18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800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  <m:r>
                                            <a:rPr lang="de-DE" sz="1800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800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de-DE" sz="1800" b="0" i="1" smtClean="0">
                                          <a:latin typeface="Cambria Math"/>
                                        </a:rPr>
                                        <m:t>⋅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de-DE" sz="1800" b="0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f>
                                            <m:fPr>
                                              <m:ctrlPr>
                                                <a:rPr lang="de-DE" sz="1800" b="0" i="1" smtClean="0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de-DE" sz="1800" b="0" i="1" smtClean="0">
                                                  <a:latin typeface="Cambria Math"/>
                                                </a:rPr>
                                                <m:t>𝐿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de-DE" sz="1800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sz="1800" b="0" i="1" smtClean="0">
                                                      <a:latin typeface="Cambria Math"/>
                                                    </a:rPr>
                                                    <m:t>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sz="1800" b="0" i="1" smtClean="0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de-DE" sz="1800" b="0" i="1" smtClean="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de-DE" sz="1800" b="0" i="1" smtClean="0">
                                                  <a:latin typeface="Cambria Math"/>
                                                </a:rPr>
                                                <m:t>𝐿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de-DE" sz="1800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sz="1800" b="0" i="1" smtClean="0">
                                                      <a:latin typeface="Cambria Math"/>
                                                    </a:rPr>
                                                    <m:t>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sz="1800" b="0" i="1" smtClean="0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de-DE" sz="1800" b="0" i="1" smtClean="0">
                                                      <a:latin typeface="Cambria Math"/>
                                                    </a:rPr>
                                                    <m:t>−1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de-DE" sz="1800" b="0" i="1" smtClean="0">
                                                  <a:latin typeface="Cambria Math"/>
                                                </a:rPr>
                                                <m:t>10</m:t>
                                              </m:r>
                                            </m:den>
                                          </m:f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m:rPr>
                              <m:nor/>
                            </m:rPr>
                            <a:rPr lang="de-DE" sz="1800" b="0" i="0" dirty="0" smtClean="0"/>
                            <m:t> </m:t>
                          </m:r>
                        </m:e>
                      </m:rad>
                    </m:oMath>
                  </m:oMathPara>
                </a14:m>
                <a:endParaRPr lang="de-AT" sz="1800" dirty="0" smtClean="0"/>
              </a:p>
              <a:p>
                <a:pPr marL="0" indent="0">
                  <a:buNone/>
                </a:pPr>
                <a:endParaRPr lang="de-AT" sz="1800" dirty="0" smtClean="0"/>
              </a:p>
              <a:p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</a:rPr>
                      <m:t>𝑃𝐸</m:t>
                    </m:r>
                    <m:sSub>
                      <m:sSubPr>
                        <m:ctrlPr>
                          <a:rPr lang="de-DE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de-DE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1400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de-DE" sz="1400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de-AT" sz="1400" dirty="0" smtClean="0"/>
                  <a:t> 	</a:t>
                </a:r>
                <a:r>
                  <a:rPr lang="de-DE" sz="1100" dirty="0" smtClean="0"/>
                  <a:t>(a) Konfidenzniveau 97,5%</a:t>
                </a:r>
              </a:p>
              <a:p>
                <a:pPr marL="0" indent="0">
                  <a:lnSpc>
                    <a:spcPts val="2000"/>
                  </a:lnSpc>
                  <a:spcBef>
                    <a:spcPts val="0"/>
                  </a:spcBef>
                  <a:buNone/>
                </a:pPr>
                <a:r>
                  <a:rPr lang="de-DE" sz="1100" dirty="0"/>
                  <a:t>	</a:t>
                </a:r>
                <a:r>
                  <a:rPr lang="de-DE" sz="1100" dirty="0" smtClean="0"/>
                  <a:t>	(b) Verwendete Szenarien basieren auf </a:t>
                </a:r>
                <a:r>
                  <a:rPr lang="de-DE" sz="1100" b="1" dirty="0" smtClean="0"/>
                  <a:t>10-Tages</a:t>
                </a:r>
                <a:r>
                  <a:rPr lang="de-DE" sz="1100" dirty="0" smtClean="0"/>
                  <a:t> Veränderungen</a:t>
                </a:r>
              </a:p>
              <a:p>
                <a:pPr marL="0" indent="0">
                  <a:lnSpc>
                    <a:spcPts val="2000"/>
                  </a:lnSpc>
                  <a:spcBef>
                    <a:spcPts val="0"/>
                  </a:spcBef>
                  <a:buNone/>
                </a:pPr>
                <a:r>
                  <a:rPr lang="de-DE" sz="1100" dirty="0"/>
                  <a:t>	</a:t>
                </a:r>
                <a:r>
                  <a:rPr lang="de-DE" sz="1100" dirty="0" smtClean="0"/>
                  <a:t>	(c) Alle modellierbaren Risikofaktoren werden gestresst</a:t>
                </a:r>
              </a:p>
              <a:p>
                <a:pPr marL="0" indent="0">
                  <a:lnSpc>
                    <a:spcPts val="2000"/>
                  </a:lnSpc>
                  <a:spcBef>
                    <a:spcPts val="0"/>
                  </a:spcBef>
                  <a:buNone/>
                </a:pPr>
                <a:endParaRPr lang="de-DE" sz="1100" dirty="0" smtClean="0"/>
              </a:p>
              <a:p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</a:rPr>
                      <m:t>𝑃𝐸</m:t>
                    </m:r>
                    <m:sSub>
                      <m:sSubPr>
                        <m:ctrlPr>
                          <a:rPr lang="de-DE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</a:rPr>
                      <m:t>(</m:t>
                    </m:r>
                    <m:r>
                      <a:rPr lang="de-DE" sz="1400" b="0" i="1" smtClean="0">
                        <a:latin typeface="Cambria Math"/>
                      </a:rPr>
                      <m:t>𝑇</m:t>
                    </m:r>
                    <m:r>
                      <a:rPr lang="de-DE" sz="1400" b="0" i="1" smtClean="0">
                        <a:latin typeface="Cambria Math"/>
                      </a:rPr>
                      <m:t>,</m:t>
                    </m:r>
                    <m:r>
                      <a:rPr lang="de-DE" sz="1400" b="0" i="1" smtClean="0">
                        <a:latin typeface="Cambria Math"/>
                      </a:rPr>
                      <m:t>𝑗</m:t>
                    </m:r>
                    <m:r>
                      <a:rPr lang="de-DE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de-AT" sz="1400" dirty="0" smtClean="0"/>
                  <a:t>:</a:t>
                </a:r>
                <a:r>
                  <a:rPr lang="de-DE" sz="1100" dirty="0" smtClean="0"/>
                  <a:t>	(</a:t>
                </a:r>
                <a:r>
                  <a:rPr lang="de-DE" sz="1100" dirty="0"/>
                  <a:t>a) Konfidenzniveau 97,5%</a:t>
                </a:r>
              </a:p>
              <a:p>
                <a:pPr marL="0" indent="0">
                  <a:lnSpc>
                    <a:spcPts val="2000"/>
                  </a:lnSpc>
                  <a:spcBef>
                    <a:spcPts val="0"/>
                  </a:spcBef>
                  <a:buNone/>
                </a:pPr>
                <a:r>
                  <a:rPr lang="de-DE" sz="1100" dirty="0"/>
                  <a:t>	</a:t>
                </a:r>
                <a:r>
                  <a:rPr lang="de-DE" sz="1100" dirty="0" smtClean="0"/>
                  <a:t>	(</a:t>
                </a:r>
                <a:r>
                  <a:rPr lang="de-DE" sz="1100" dirty="0"/>
                  <a:t>b) Verwendete Szenarien basieren auf </a:t>
                </a:r>
                <a:r>
                  <a:rPr lang="de-DE" sz="1100" b="1" dirty="0"/>
                  <a:t>10-Tages</a:t>
                </a:r>
                <a:r>
                  <a:rPr lang="de-DE" sz="1100" dirty="0"/>
                  <a:t> Veränderungen</a:t>
                </a:r>
              </a:p>
              <a:p>
                <a:pPr marL="0" indent="0">
                  <a:lnSpc>
                    <a:spcPts val="2000"/>
                  </a:lnSpc>
                  <a:spcBef>
                    <a:spcPts val="0"/>
                  </a:spcBef>
                  <a:buNone/>
                </a:pPr>
                <a:r>
                  <a:rPr lang="de-DE" sz="1100" dirty="0"/>
                  <a:t> </a:t>
                </a:r>
                <a:r>
                  <a:rPr lang="de-AT" sz="1100" dirty="0"/>
                  <a:t>	</a:t>
                </a:r>
                <a:r>
                  <a:rPr lang="de-AT" sz="1100" dirty="0" smtClean="0"/>
                  <a:t>	(</a:t>
                </a:r>
                <a:r>
                  <a:rPr lang="de-AT" sz="1100" dirty="0"/>
                  <a:t>c) Nur jene Risikofaktoren werden gestresst, deren zugewiesener </a:t>
                </a:r>
                <a:r>
                  <a:rPr lang="de-AT" sz="1100" dirty="0" smtClean="0"/>
                  <a:t>Liquiditätshorizont</a:t>
                </a:r>
              </a:p>
              <a:p>
                <a:pPr marL="0" indent="0">
                  <a:lnSpc>
                    <a:spcPts val="2000"/>
                  </a:lnSpc>
                  <a:spcBef>
                    <a:spcPts val="0"/>
                  </a:spcBef>
                  <a:buNone/>
                </a:pPr>
                <a:r>
                  <a:rPr lang="de-AT" sz="1100" dirty="0"/>
                  <a:t>	</a:t>
                </a:r>
                <a:r>
                  <a:rPr lang="de-AT" sz="1100" dirty="0" smtClean="0"/>
                  <a:t>  	      größer </a:t>
                </a:r>
                <a:r>
                  <a:rPr lang="de-AT" sz="1100" dirty="0"/>
                  <a:t>oder gleich </a:t>
                </a:r>
                <a14:m>
                  <m:oMath xmlns:m="http://schemas.openxmlformats.org/officeDocument/2006/math">
                    <m:r>
                      <a:rPr lang="de-AT" sz="1100" dirty="0">
                        <a:latin typeface="Cambria Math"/>
                      </a:rPr>
                      <m:t>𝐿</m:t>
                    </m:r>
                    <m:sSub>
                      <m:sSubPr>
                        <m:ctrlPr>
                          <a:rPr lang="de-AT" sz="11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de-AT" sz="1100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de-AT" sz="1100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AT" sz="1100" dirty="0"/>
                  <a:t> </a:t>
                </a:r>
                <a:r>
                  <a:rPr lang="de-AT" sz="1100" dirty="0" smtClean="0"/>
                  <a:t>ist</a:t>
                </a:r>
                <a:endParaRPr lang="de-AT" sz="11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3762000" y="6367305"/>
            <a:ext cx="1620000" cy="270000"/>
          </a:xfrm>
        </p:spPr>
        <p:txBody>
          <a:bodyPr/>
          <a:lstStyle/>
          <a:p>
            <a:fld id="{A4B5EC0D-0CFD-447B-A5BC-BB2EABE92AEA}" type="slidenum">
              <a:rPr lang="de-AT" smtClean="0"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30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</a:t>
            </a:r>
            <a:r>
              <a:rPr lang="en-US" dirty="0" err="1"/>
              <a:t>Inhalt</a:t>
            </a:r>
            <a:r>
              <a:rPr lang="en-US" dirty="0"/>
              <a:t> FRTB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de-DE" sz="1800" u="sng" dirty="0" smtClean="0"/>
              </a:p>
              <a:p>
                <a:pPr marL="0" indent="0">
                  <a:buNone/>
                </a:pPr>
                <a:r>
                  <a:rPr lang="de-DE" sz="1800" u="sng" dirty="0" err="1" smtClean="0"/>
                  <a:t>Expected</a:t>
                </a:r>
                <a:r>
                  <a:rPr lang="de-DE" sz="1800" u="sng" dirty="0" smtClean="0"/>
                  <a:t> Shortfall:</a:t>
                </a:r>
              </a:p>
              <a:p>
                <a:pPr marL="0" indent="0">
                  <a:buNone/>
                </a:pPr>
                <a:endParaRPr lang="de-DE" sz="1800" u="sng" dirty="0" smtClean="0"/>
              </a:p>
              <a:p>
                <a:pPr marL="0" indent="0">
                  <a:buNone/>
                </a:pPr>
                <a:endParaRPr lang="de-DE" sz="1800" u="sng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/>
                        </a:rPr>
                        <m:t>𝑃𝐸</m:t>
                      </m:r>
                      <m:sSubSup>
                        <m:sSubSupPr>
                          <m:ctrlPr>
                            <a:rPr lang="de-DE" sz="1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de-DE" sz="1800" b="0" i="1" smtClean="0">
                              <a:latin typeface="Cambria Math"/>
                            </a:rPr>
                            <m:t>∗,∗</m:t>
                          </m:r>
                        </m:sup>
                      </m:sSubSup>
                      <m:r>
                        <a:rPr lang="de-DE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1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𝑃𝐸</m:t>
                                  </m:r>
                                  <m:sSubSup>
                                    <m:sSubSupPr>
                                      <m:ctrlPr>
                                        <a:rPr lang="de-DE" sz="18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800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de-DE" sz="18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de-DE" sz="1800" b="0" i="1" smtClean="0">
                                          <a:latin typeface="Cambria Math"/>
                                        </a:rPr>
                                        <m:t>∗,∗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de-DE" sz="1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8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800" b="0" i="1" smtClean="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de-DE" sz="1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1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de-DE" sz="1800" b="0" i="1" smtClean="0">
                                  <a:latin typeface="Cambria Math"/>
                                </a:rPr>
                                <m:t>&gt;1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de-DE" sz="1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800" b="0" i="1" smtClean="0">
                                          <a:latin typeface="Cambria Math"/>
                                        </a:rPr>
                                        <m:t>𝑃𝐸</m:t>
                                      </m:r>
                                      <m:sSubSup>
                                        <m:sSubSupPr>
                                          <m:ctrlPr>
                                            <a:rPr lang="de-DE" sz="1800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800" b="0" i="1" smtClean="0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de-DE" sz="1800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de-DE" sz="1800" b="0" i="1" smtClean="0">
                                              <a:latin typeface="Cambria Math"/>
                                            </a:rPr>
                                            <m:t>∗,∗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de-DE" sz="18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800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  <m:r>
                                            <a:rPr lang="de-DE" sz="1800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800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de-DE" sz="1800" b="0" i="1" smtClean="0">
                                          <a:latin typeface="Cambria Math"/>
                                        </a:rPr>
                                        <m:t>⋅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de-DE" sz="1800" b="0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f>
                                            <m:fPr>
                                              <m:ctrlPr>
                                                <a:rPr lang="de-DE" sz="1800" b="0" i="1" smtClean="0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de-DE" sz="1800" b="0" i="1" smtClean="0">
                                                  <a:latin typeface="Cambria Math"/>
                                                </a:rPr>
                                                <m:t>𝐿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de-DE" sz="1800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sz="1800" b="0" i="1" smtClean="0">
                                                      <a:latin typeface="Cambria Math"/>
                                                    </a:rPr>
                                                    <m:t>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sz="1800" b="0" i="1" smtClean="0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de-DE" sz="1800" b="0" i="1" smtClean="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de-DE" sz="1800" b="0" i="1" smtClean="0">
                                                  <a:latin typeface="Cambria Math"/>
                                                </a:rPr>
                                                <m:t>𝐿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de-DE" sz="1800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sz="1800" b="0" i="1" smtClean="0">
                                                      <a:latin typeface="Cambria Math"/>
                                                    </a:rPr>
                                                    <m:t>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sz="1800" b="0" i="1" smtClean="0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de-DE" sz="1800" b="0" i="1" smtClean="0">
                                                      <a:latin typeface="Cambria Math"/>
                                                    </a:rPr>
                                                    <m:t>−1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de-DE" sz="1800" b="0" i="1" smtClean="0">
                                                  <a:latin typeface="Cambria Math"/>
                                                </a:rPr>
                                                <m:t>10</m:t>
                                              </m:r>
                                            </m:den>
                                          </m:f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m:rPr>
                              <m:nor/>
                            </m:rPr>
                            <a:rPr lang="de-DE" sz="1800" b="0" i="0" dirty="0" smtClean="0"/>
                            <m:t> </m:t>
                          </m:r>
                        </m:e>
                      </m:rad>
                    </m:oMath>
                  </m:oMathPara>
                </a14:m>
                <a:endParaRPr lang="de-AT" sz="1800" dirty="0" smtClean="0"/>
              </a:p>
              <a:p>
                <a:pPr marL="0" indent="0">
                  <a:buNone/>
                </a:pPr>
                <a:endParaRPr lang="de-AT" sz="1800" dirty="0" smtClean="0"/>
              </a:p>
              <a:p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</a:rPr>
                      <m:t>𝑃𝐸</m:t>
                    </m:r>
                    <m:sSub>
                      <m:sSubPr>
                        <m:ctrlPr>
                          <a:rPr lang="de-DE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de-DE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1400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de-DE" sz="1400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de-AT" sz="1400" dirty="0" smtClean="0"/>
                  <a:t> 	</a:t>
                </a:r>
                <a:r>
                  <a:rPr lang="de-DE" sz="1100" dirty="0" smtClean="0"/>
                  <a:t>(a) Konfidenzniveau 97,5%</a:t>
                </a:r>
              </a:p>
              <a:p>
                <a:pPr marL="0" indent="0">
                  <a:lnSpc>
                    <a:spcPts val="2000"/>
                  </a:lnSpc>
                  <a:spcBef>
                    <a:spcPts val="0"/>
                  </a:spcBef>
                  <a:buNone/>
                </a:pPr>
                <a:r>
                  <a:rPr lang="de-DE" sz="1100" dirty="0"/>
                  <a:t>	</a:t>
                </a:r>
                <a:r>
                  <a:rPr lang="de-DE" sz="1100" dirty="0" smtClean="0"/>
                  <a:t>	(b) Verwendete Szenarien basieren auf </a:t>
                </a:r>
                <a:r>
                  <a:rPr lang="de-DE" sz="1100" b="1" dirty="0" smtClean="0"/>
                  <a:t>10-Tages</a:t>
                </a:r>
                <a:r>
                  <a:rPr lang="de-DE" sz="1100" dirty="0" smtClean="0"/>
                  <a:t> Veränderungen</a:t>
                </a:r>
              </a:p>
              <a:p>
                <a:pPr marL="0" indent="0">
                  <a:lnSpc>
                    <a:spcPts val="2000"/>
                  </a:lnSpc>
                  <a:spcBef>
                    <a:spcPts val="0"/>
                  </a:spcBef>
                  <a:buNone/>
                </a:pPr>
                <a:r>
                  <a:rPr lang="de-DE" sz="1100" dirty="0"/>
                  <a:t>	</a:t>
                </a:r>
                <a:r>
                  <a:rPr lang="de-DE" sz="1100" dirty="0" smtClean="0"/>
                  <a:t>	(c) Alle modellierbaren Risikofaktoren werden gestresst</a:t>
                </a:r>
              </a:p>
              <a:p>
                <a:pPr marL="0" indent="0">
                  <a:lnSpc>
                    <a:spcPts val="2000"/>
                  </a:lnSpc>
                  <a:spcBef>
                    <a:spcPts val="0"/>
                  </a:spcBef>
                  <a:buNone/>
                </a:pPr>
                <a:endParaRPr lang="de-DE" sz="1100" dirty="0" smtClean="0"/>
              </a:p>
              <a:p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</a:rPr>
                      <m:t>𝑃𝐸</m:t>
                    </m:r>
                    <m:sSub>
                      <m:sSubPr>
                        <m:ctrlPr>
                          <a:rPr lang="de-DE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de-DE" sz="1400" b="0" i="1" smtClean="0">
                        <a:latin typeface="Cambria Math"/>
                      </a:rPr>
                      <m:t>(</m:t>
                    </m:r>
                    <m:r>
                      <a:rPr lang="de-DE" sz="1400" b="0" i="1" smtClean="0">
                        <a:latin typeface="Cambria Math"/>
                      </a:rPr>
                      <m:t>𝑇</m:t>
                    </m:r>
                    <m:r>
                      <a:rPr lang="de-DE" sz="1400" b="0" i="1" smtClean="0">
                        <a:latin typeface="Cambria Math"/>
                      </a:rPr>
                      <m:t>,</m:t>
                    </m:r>
                    <m:r>
                      <a:rPr lang="de-DE" sz="1400" b="0" i="1" smtClean="0">
                        <a:latin typeface="Cambria Math"/>
                      </a:rPr>
                      <m:t>𝑗</m:t>
                    </m:r>
                    <m:r>
                      <a:rPr lang="de-DE" sz="1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de-AT" sz="1400" dirty="0" smtClean="0"/>
                  <a:t>:</a:t>
                </a:r>
                <a:r>
                  <a:rPr lang="de-DE" sz="1100" dirty="0" smtClean="0"/>
                  <a:t>	(</a:t>
                </a:r>
                <a:r>
                  <a:rPr lang="de-DE" sz="1100" dirty="0"/>
                  <a:t>a) Konfidenzniveau 97,5%</a:t>
                </a:r>
              </a:p>
              <a:p>
                <a:pPr marL="0" indent="0">
                  <a:lnSpc>
                    <a:spcPts val="2000"/>
                  </a:lnSpc>
                  <a:spcBef>
                    <a:spcPts val="0"/>
                  </a:spcBef>
                  <a:buNone/>
                </a:pPr>
                <a:r>
                  <a:rPr lang="de-DE" sz="1100" dirty="0"/>
                  <a:t>	</a:t>
                </a:r>
                <a:r>
                  <a:rPr lang="de-DE" sz="1100" dirty="0" smtClean="0"/>
                  <a:t>	(</a:t>
                </a:r>
                <a:r>
                  <a:rPr lang="de-DE" sz="1100" dirty="0"/>
                  <a:t>b) Verwendete Szenarien basieren auf </a:t>
                </a:r>
                <a:r>
                  <a:rPr lang="de-DE" sz="1100" b="1" dirty="0"/>
                  <a:t>10-Tages</a:t>
                </a:r>
                <a:r>
                  <a:rPr lang="de-DE" sz="1100" dirty="0"/>
                  <a:t> Veränderungen</a:t>
                </a:r>
              </a:p>
              <a:p>
                <a:pPr marL="0" indent="0">
                  <a:lnSpc>
                    <a:spcPts val="2000"/>
                  </a:lnSpc>
                  <a:spcBef>
                    <a:spcPts val="0"/>
                  </a:spcBef>
                  <a:buNone/>
                </a:pPr>
                <a:r>
                  <a:rPr lang="de-DE" sz="1100" dirty="0"/>
                  <a:t> </a:t>
                </a:r>
                <a:r>
                  <a:rPr lang="de-AT" sz="1100" dirty="0"/>
                  <a:t>	</a:t>
                </a:r>
                <a:r>
                  <a:rPr lang="de-AT" sz="1100" dirty="0" smtClean="0"/>
                  <a:t>	(</a:t>
                </a:r>
                <a:r>
                  <a:rPr lang="de-AT" sz="1100" dirty="0"/>
                  <a:t>c) Nur jene Risikofaktoren werden gestresst, deren zugewiesener </a:t>
                </a:r>
                <a:r>
                  <a:rPr lang="de-AT" sz="1100" dirty="0" smtClean="0"/>
                  <a:t>Liquiditätshorizont</a:t>
                </a:r>
              </a:p>
              <a:p>
                <a:pPr marL="0" indent="0">
                  <a:lnSpc>
                    <a:spcPts val="2000"/>
                  </a:lnSpc>
                  <a:spcBef>
                    <a:spcPts val="0"/>
                  </a:spcBef>
                  <a:buNone/>
                </a:pPr>
                <a:r>
                  <a:rPr lang="de-AT" sz="1100" dirty="0"/>
                  <a:t>	</a:t>
                </a:r>
                <a:r>
                  <a:rPr lang="de-AT" sz="1100" dirty="0" smtClean="0"/>
                  <a:t>  	      größer </a:t>
                </a:r>
                <a:r>
                  <a:rPr lang="de-AT" sz="1100" dirty="0"/>
                  <a:t>oder gleich </a:t>
                </a:r>
                <a14:m>
                  <m:oMath xmlns:m="http://schemas.openxmlformats.org/officeDocument/2006/math">
                    <m:r>
                      <a:rPr lang="de-AT" sz="1100" dirty="0">
                        <a:latin typeface="Cambria Math"/>
                      </a:rPr>
                      <m:t>𝐿</m:t>
                    </m:r>
                    <m:sSub>
                      <m:sSubPr>
                        <m:ctrlPr>
                          <a:rPr lang="de-AT" sz="11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de-AT" sz="1100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de-AT" sz="1100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AT" sz="1100" dirty="0"/>
                  <a:t> </a:t>
                </a:r>
                <a:r>
                  <a:rPr lang="de-AT" sz="1100" dirty="0" smtClean="0"/>
                  <a:t>ist</a:t>
                </a:r>
                <a:endParaRPr lang="de-AT" sz="11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01008"/>
            <a:ext cx="3528392" cy="26539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3762000" y="6367305"/>
            <a:ext cx="1620000" cy="270000"/>
          </a:xfrm>
        </p:spPr>
        <p:txBody>
          <a:bodyPr/>
          <a:lstStyle/>
          <a:p>
            <a:fld id="{A4B5EC0D-0CFD-447B-A5BC-BB2EABE92AEA}" type="slidenum">
              <a:rPr lang="de-AT" smtClean="0"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678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</a:t>
            </a:r>
            <a:r>
              <a:rPr lang="en-US" dirty="0" err="1"/>
              <a:t>Inhalt</a:t>
            </a:r>
            <a:r>
              <a:rPr lang="en-US" dirty="0"/>
              <a:t> FRTB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de-DE" sz="2400" u="sng" dirty="0" smtClean="0"/>
          </a:p>
          <a:p>
            <a:pPr marL="0" indent="0">
              <a:buNone/>
            </a:pPr>
            <a:r>
              <a:rPr lang="de-DE" sz="2100" u="sng" dirty="0" err="1" smtClean="0"/>
              <a:t>Backtesting</a:t>
            </a:r>
            <a:r>
              <a:rPr lang="de-DE" sz="2100" u="sng" dirty="0" smtClean="0"/>
              <a:t> auf Trading Desk Ebene:</a:t>
            </a:r>
          </a:p>
          <a:p>
            <a:pPr marL="0" indent="0">
              <a:buNone/>
            </a:pPr>
            <a:r>
              <a:rPr lang="de-DE" sz="2100" dirty="0" smtClean="0"/>
              <a:t>Für jeden </a:t>
            </a:r>
            <a:r>
              <a:rPr lang="de-DE" sz="2100" b="1" dirty="0" smtClean="0"/>
              <a:t>Trading Desk </a:t>
            </a:r>
            <a:r>
              <a:rPr lang="de-DE" sz="2100" dirty="0" smtClean="0"/>
              <a:t>müssen folgende Bedingungen in den letzten 250 Arbeitstagen erfüllt gewesen sein:</a:t>
            </a:r>
          </a:p>
          <a:p>
            <a:pPr marL="0" indent="0">
              <a:buNone/>
            </a:pPr>
            <a:endParaRPr lang="de-DE" sz="1800" dirty="0" smtClean="0"/>
          </a:p>
          <a:p>
            <a:r>
              <a:rPr lang="de-DE" sz="1800" dirty="0"/>
              <a:t>99% 1-Tages VaR: Maximal 12 Überschreitungen in den letzten 250 </a:t>
            </a:r>
            <a:r>
              <a:rPr lang="de-DE" sz="1800" dirty="0" smtClean="0"/>
              <a:t>Arbeitstagen</a:t>
            </a:r>
          </a:p>
          <a:p>
            <a:r>
              <a:rPr lang="de-DE" sz="1800" dirty="0" smtClean="0"/>
              <a:t>97,5</a:t>
            </a:r>
            <a:r>
              <a:rPr lang="de-DE" sz="1800" dirty="0"/>
              <a:t>% 1-Tages VaR: Maximal 30 Überschreitungen in den letzten 250 </a:t>
            </a:r>
            <a:r>
              <a:rPr lang="de-DE" sz="1800" dirty="0" smtClean="0"/>
              <a:t>Arbeitstagen</a:t>
            </a:r>
          </a:p>
          <a:p>
            <a:endParaRPr lang="de-DE" sz="1800" dirty="0"/>
          </a:p>
          <a:p>
            <a:pPr marL="0" indent="0">
              <a:buNone/>
            </a:pPr>
            <a:r>
              <a:rPr lang="de-DE" sz="2100" dirty="0" smtClean="0"/>
              <a:t>Diese Bedingung müssen für die sogenannten hypothetischen und für die tatsächlichen P&amp;Ls erfüllt sein.</a:t>
            </a:r>
            <a:endParaRPr lang="de-DE" sz="2100" dirty="0"/>
          </a:p>
          <a:p>
            <a:pPr marL="457200" indent="-457200">
              <a:buFont typeface="+mj-lt"/>
              <a:buAutoNum type="alphaLcParenR"/>
            </a:pPr>
            <a:endParaRPr lang="de-D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AT" sz="2100" dirty="0" smtClean="0"/>
              <a:t>Falls nicht erfüllt, dann MEME Berechnung für diesen Trading Desk im Standardansatz </a:t>
            </a:r>
            <a:endParaRPr lang="de-AT" sz="2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3762000" y="6367305"/>
            <a:ext cx="1620000" cy="270000"/>
          </a:xfrm>
        </p:spPr>
        <p:txBody>
          <a:bodyPr/>
          <a:lstStyle/>
          <a:p>
            <a:fld id="{A4B5EC0D-0CFD-447B-A5BC-BB2EABE92AEA}" type="slidenum">
              <a:rPr lang="de-AT" smtClean="0"/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481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Übersicht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de-AT" dirty="0" smtClean="0"/>
          </a:p>
          <a:p>
            <a:pPr marL="457200" indent="-457200">
              <a:buFont typeface="+mj-lt"/>
              <a:buAutoNum type="arabicPeriod"/>
            </a:pPr>
            <a:endParaRPr lang="de-AT" dirty="0"/>
          </a:p>
          <a:p>
            <a:pPr marL="457200" indent="-457200">
              <a:buFont typeface="+mj-lt"/>
              <a:buAutoNum type="arabicPeriod"/>
            </a:pPr>
            <a:r>
              <a:rPr lang="de-AT" sz="2200" dirty="0" smtClean="0"/>
              <a:t>Was ist Marktrisiko?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200" dirty="0" smtClean="0"/>
              <a:t>Marktrisiko im Basler Akkord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200" dirty="0" smtClean="0"/>
              <a:t>Schwachstellen des jetzigen Marktrisikoregimes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200" dirty="0" smtClean="0"/>
              <a:t>Geschichte FRTB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200" dirty="0" smtClean="0"/>
              <a:t>Inhalt FRTB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200" dirty="0" smtClean="0"/>
              <a:t>FRTB Umsetzung in EU</a:t>
            </a:r>
          </a:p>
          <a:p>
            <a:pPr marL="457200" indent="-457200">
              <a:buFont typeface="+mj-lt"/>
              <a:buAutoNum type="arabicPeriod"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92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</a:t>
            </a:r>
            <a:r>
              <a:rPr lang="en-US" dirty="0" err="1"/>
              <a:t>Inhalt</a:t>
            </a:r>
            <a:r>
              <a:rPr lang="en-US" dirty="0"/>
              <a:t> FRTB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400" u="sng" dirty="0" smtClean="0"/>
          </a:p>
          <a:p>
            <a:pPr marL="0" indent="0">
              <a:buNone/>
            </a:pPr>
            <a:r>
              <a:rPr lang="de-DE" sz="1800" u="sng" dirty="0" smtClean="0"/>
              <a:t>P&amp;L Attribution </a:t>
            </a:r>
            <a:r>
              <a:rPr lang="de-DE" sz="1800" u="sng" dirty="0"/>
              <a:t>T</a:t>
            </a:r>
            <a:r>
              <a:rPr lang="de-DE" sz="1800" u="sng" dirty="0" smtClean="0"/>
              <a:t>est auf Trading Desk Ebene:</a:t>
            </a:r>
          </a:p>
          <a:p>
            <a:pPr marL="0" indent="0">
              <a:buNone/>
            </a:pPr>
            <a:endParaRPr lang="de-DE" sz="2400" u="sng" dirty="0"/>
          </a:p>
          <a:p>
            <a:r>
              <a:rPr lang="en-US" sz="1800" dirty="0" err="1" smtClean="0"/>
              <a:t>Vergleich</a:t>
            </a:r>
            <a:r>
              <a:rPr lang="en-US" sz="1800" dirty="0" smtClean="0"/>
              <a:t> </a:t>
            </a:r>
            <a:r>
              <a:rPr lang="en-US" sz="1800" dirty="0" err="1" smtClean="0"/>
              <a:t>zwischen</a:t>
            </a:r>
            <a:r>
              <a:rPr lang="en-US" sz="1800" dirty="0" smtClean="0"/>
              <a:t> </a:t>
            </a:r>
            <a:r>
              <a:rPr lang="en-US" sz="1800" i="1" dirty="0" smtClean="0"/>
              <a:t>hypothetical P&amp;L</a:t>
            </a:r>
            <a:r>
              <a:rPr lang="en-US" sz="1800" dirty="0" smtClean="0"/>
              <a:t> und </a:t>
            </a:r>
            <a:r>
              <a:rPr lang="en-US" sz="1800" i="1" dirty="0" smtClean="0"/>
              <a:t>risk-theoretical P&amp;L</a:t>
            </a:r>
            <a:r>
              <a:rPr lang="en-US" sz="1800" dirty="0" smtClean="0"/>
              <a:t> </a:t>
            </a:r>
            <a:r>
              <a:rPr lang="de-DE" sz="1800" dirty="0" smtClean="0"/>
              <a:t>(</a:t>
            </a:r>
            <a:r>
              <a:rPr lang="de-DE" sz="1800" dirty="0"/>
              <a:t>Differenz ergibt sogenannte </a:t>
            </a:r>
            <a:r>
              <a:rPr lang="de-DE" sz="1800" i="1" dirty="0" err="1" smtClean="0"/>
              <a:t>unexplained</a:t>
            </a:r>
            <a:r>
              <a:rPr lang="de-DE" sz="1800" i="1" dirty="0" smtClean="0"/>
              <a:t> </a:t>
            </a:r>
            <a:r>
              <a:rPr lang="de-DE" sz="1800" i="1" dirty="0" smtClean="0"/>
              <a:t>P&amp;L</a:t>
            </a:r>
            <a:r>
              <a:rPr lang="de-DE" sz="1800" dirty="0" smtClean="0"/>
              <a:t>)</a:t>
            </a:r>
            <a:endParaRPr lang="de-DE" sz="1800" dirty="0" smtClean="0"/>
          </a:p>
          <a:p>
            <a:r>
              <a:rPr lang="de-DE" sz="1800" dirty="0" smtClean="0"/>
              <a:t>Berechnung zweier statistischen Tests auf </a:t>
            </a:r>
            <a:r>
              <a:rPr lang="de-DE" sz="1800" b="1" dirty="0" smtClean="0"/>
              <a:t>Trading Desk </a:t>
            </a:r>
            <a:r>
              <a:rPr lang="de-DE" sz="1800" dirty="0" smtClean="0"/>
              <a:t>Ebene</a:t>
            </a:r>
          </a:p>
          <a:p>
            <a:endParaRPr lang="de-DE" sz="1800" dirty="0" smtClean="0"/>
          </a:p>
          <a:p>
            <a:endParaRPr lang="de-DE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de-AT" sz="1800" dirty="0" smtClean="0"/>
              <a:t>Je nach Testergebnis, </a:t>
            </a:r>
            <a:r>
              <a:rPr lang="de-AT" sz="1800" dirty="0"/>
              <a:t>MEME Berechnung für diesen Trading Desk </a:t>
            </a:r>
            <a:r>
              <a:rPr lang="de-AT" sz="1800" dirty="0" smtClean="0"/>
              <a:t>mit internem Modell, mit Standardansatz oder mit einer Linearkombination aus internem Modell </a:t>
            </a:r>
            <a:r>
              <a:rPr lang="de-AT" sz="1800" dirty="0"/>
              <a:t>und </a:t>
            </a:r>
            <a:r>
              <a:rPr lang="de-AT" sz="1800" dirty="0" smtClean="0"/>
              <a:t>Standardansatz.*   </a:t>
            </a:r>
            <a:endParaRPr lang="de-AT" sz="1800" dirty="0"/>
          </a:p>
          <a:p>
            <a:pPr>
              <a:buFont typeface="Wingdings" panose="05000000000000000000" pitchFamily="2" charset="2"/>
              <a:buChar char="Ø"/>
            </a:pPr>
            <a:endParaRPr lang="de-DE" sz="1800" dirty="0" smtClean="0"/>
          </a:p>
          <a:p>
            <a:pPr marL="0" indent="0">
              <a:buNone/>
            </a:pPr>
            <a:r>
              <a:rPr lang="de-DE" sz="1200" dirty="0" smtClean="0"/>
              <a:t>* Gemäß 2018er Konsultationspapier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3762000" y="6367305"/>
            <a:ext cx="1620000" cy="270000"/>
          </a:xfrm>
        </p:spPr>
        <p:txBody>
          <a:bodyPr/>
          <a:lstStyle/>
          <a:p>
            <a:fld id="{A4B5EC0D-0CFD-447B-A5BC-BB2EABE92AEA}" type="slidenum">
              <a:rPr lang="de-AT" smtClean="0"/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239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6. FRTB Umsetzung in EU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sz="1800" dirty="0" smtClean="0"/>
                  <a:t>Gesetzesvorschlag der Europäischen Kommission (Nov. 2016)</a:t>
                </a:r>
              </a:p>
              <a:p>
                <a:r>
                  <a:rPr lang="de-DE" sz="1800" dirty="0" smtClean="0"/>
                  <a:t>Derzeit </a:t>
                </a:r>
                <a:r>
                  <a:rPr lang="de-DE" sz="1800" dirty="0" err="1" smtClean="0"/>
                  <a:t>Trilog</a:t>
                </a:r>
                <a:r>
                  <a:rPr lang="de-DE" sz="1800" dirty="0" smtClean="0"/>
                  <a:t> (Vor-) Verhandlungen</a:t>
                </a:r>
              </a:p>
              <a:p>
                <a:r>
                  <a:rPr lang="de-DE" sz="1800" dirty="0" smtClean="0"/>
                  <a:t>2018er Konsultationspapier „kommt dazwischen“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1600" i="1" dirty="0">
                        <a:latin typeface="Cambria Math"/>
                      </a:rPr>
                      <m:t>−&gt;</m:t>
                    </m:r>
                  </m:oMath>
                </a14:m>
                <a:r>
                  <a:rPr lang="de-DE" sz="1600" dirty="0"/>
                  <a:t> </a:t>
                </a:r>
                <a:r>
                  <a:rPr lang="de-DE" sz="1600" u="sng" dirty="0"/>
                  <a:t>Ausgang der Verhandlungen ungewiss</a:t>
                </a:r>
                <a:endParaRPr lang="de-DE" sz="1600" u="sng" dirty="0" smtClean="0"/>
              </a:p>
              <a:p>
                <a:pPr marL="360000" indent="0">
                  <a:buNone/>
                </a:pPr>
                <a:endParaRPr lang="de-DE" sz="1600" dirty="0" smtClean="0"/>
              </a:p>
              <a:p>
                <a:pPr marL="360000" indent="0">
                  <a:buNone/>
                </a:pPr>
                <a:r>
                  <a:rPr lang="de-DE" sz="1600" dirty="0" smtClean="0"/>
                  <a:t>Gesetzesvorschlag</a:t>
                </a:r>
              </a:p>
              <a:p>
                <a:pPr marL="360000" indent="0">
                  <a:buNone/>
                </a:pPr>
                <a:r>
                  <a:rPr lang="de-DE" sz="1600" dirty="0" smtClean="0"/>
                  <a:t>enthält 13 RTS</a:t>
                </a:r>
              </a:p>
              <a:p>
                <a:pPr marL="360000" indent="0">
                  <a:buNone/>
                </a:pPr>
                <a:r>
                  <a:rPr lang="de-DE" sz="1600" dirty="0" smtClean="0"/>
                  <a:t>(</a:t>
                </a:r>
                <a:r>
                  <a:rPr lang="de-DE" sz="1600" dirty="0" err="1" smtClean="0"/>
                  <a:t>Regulatory</a:t>
                </a:r>
                <a:r>
                  <a:rPr lang="de-DE" sz="1600" dirty="0" smtClean="0"/>
                  <a:t> Technical</a:t>
                </a:r>
              </a:p>
              <a:p>
                <a:pPr marL="360000" indent="0">
                  <a:buNone/>
                </a:pPr>
                <a:r>
                  <a:rPr lang="de-DE" sz="1600" dirty="0" smtClean="0"/>
                  <a:t>Standards) und eine</a:t>
                </a:r>
              </a:p>
              <a:p>
                <a:pPr marL="360000" indent="0">
                  <a:buNone/>
                </a:pPr>
                <a:r>
                  <a:rPr lang="de-DE" sz="1600" dirty="0" smtClean="0"/>
                  <a:t>Guideline</a:t>
                </a:r>
                <a:r>
                  <a:rPr lang="de-DE" sz="1600" dirty="0" smtClean="0"/>
                  <a:t>, welche von</a:t>
                </a:r>
              </a:p>
              <a:p>
                <a:pPr marL="360000" indent="0">
                  <a:buNone/>
                </a:pPr>
                <a:r>
                  <a:rPr lang="de-DE" sz="1600" dirty="0" smtClean="0"/>
                  <a:t>der EBA auszuarbeiten</a:t>
                </a:r>
              </a:p>
              <a:p>
                <a:pPr marL="360000" indent="0">
                  <a:buNone/>
                </a:pPr>
                <a:r>
                  <a:rPr lang="de-DE" sz="1600" dirty="0"/>
                  <a:t>s</a:t>
                </a:r>
                <a:r>
                  <a:rPr lang="de-DE" sz="1600" dirty="0" smtClean="0"/>
                  <a:t>ind.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15656"/>
            <a:ext cx="5112568" cy="3298345"/>
          </a:xfrm>
          <a:prstGeom prst="rect">
            <a:avLst/>
          </a:prstGeom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3762000" y="6367305"/>
            <a:ext cx="1620000" cy="270000"/>
          </a:xfrm>
        </p:spPr>
        <p:txBody>
          <a:bodyPr/>
          <a:lstStyle/>
          <a:p>
            <a:fld id="{A4B5EC0D-0CFD-447B-A5BC-BB2EABE92AEA}" type="slidenum">
              <a:rPr lang="de-AT" smtClean="0"/>
              <a:t>21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181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Vielen</a:t>
            </a:r>
            <a:r>
              <a:rPr lang="en-US" dirty="0" smtClean="0"/>
              <a:t> Dank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Aufmerksamkeit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09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Was </a:t>
            </a:r>
            <a:r>
              <a:rPr lang="en-US" dirty="0" err="1" smtClean="0"/>
              <a:t>ist</a:t>
            </a:r>
            <a:r>
              <a:rPr lang="en-US" dirty="0" smtClean="0"/>
              <a:t> Marktrisiko?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de-DE" dirty="0" smtClean="0"/>
              <a:t>Marktrisiko = „Markt</a:t>
            </a:r>
            <a:r>
              <a:rPr lang="de-DE" dirty="0" smtClean="0">
                <a:solidFill>
                  <a:srgbClr val="FF0000"/>
                </a:solidFill>
              </a:rPr>
              <a:t>preisveränderungs</a:t>
            </a:r>
            <a:r>
              <a:rPr lang="de-DE" dirty="0" smtClean="0"/>
              <a:t>risiko“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Basler Definition:</a:t>
            </a:r>
            <a:endParaRPr lang="en-US" u="sng" dirty="0"/>
          </a:p>
          <a:p>
            <a:pPr marL="0" indent="0">
              <a:buNone/>
            </a:pPr>
            <a:r>
              <a:rPr lang="en-US" sz="1600" b="1" dirty="0"/>
              <a:t>Market risk </a:t>
            </a:r>
            <a:r>
              <a:rPr lang="en-US" sz="1600" dirty="0"/>
              <a:t>is defined as the </a:t>
            </a:r>
            <a:r>
              <a:rPr lang="en-US" sz="1600" b="1" dirty="0"/>
              <a:t>risk of losses</a:t>
            </a:r>
            <a:r>
              <a:rPr lang="en-US" sz="1600" dirty="0"/>
              <a:t> </a:t>
            </a:r>
            <a:r>
              <a:rPr lang="en-US" sz="1600" b="1" dirty="0"/>
              <a:t>arising from movements in market prices</a:t>
            </a:r>
            <a:r>
              <a:rPr lang="en-US" sz="1600" dirty="0"/>
              <a:t>. The risks subject to market risk capital charges include but are not limited to: </a:t>
            </a:r>
          </a:p>
          <a:p>
            <a:pPr marL="817200" indent="-457200">
              <a:buAutoNum type="alphaLcParenBoth"/>
            </a:pPr>
            <a:r>
              <a:rPr lang="en-US" sz="1600" dirty="0" smtClean="0"/>
              <a:t>Default </a:t>
            </a:r>
            <a:r>
              <a:rPr lang="en-US" sz="1600" dirty="0"/>
              <a:t>risk, interest rate risk, credit spread risk, equity </a:t>
            </a:r>
            <a:r>
              <a:rPr lang="en-US" sz="1600" dirty="0" smtClean="0"/>
              <a:t>risk, foreign </a:t>
            </a:r>
            <a:r>
              <a:rPr lang="en-US" sz="1600" dirty="0"/>
              <a:t>exchange risk and commodities risk for </a:t>
            </a:r>
            <a:r>
              <a:rPr lang="en-US" sz="1600" b="1" dirty="0"/>
              <a:t>trading book</a:t>
            </a:r>
            <a:r>
              <a:rPr lang="en-US" sz="1600" dirty="0"/>
              <a:t> instruments; </a:t>
            </a:r>
            <a:r>
              <a:rPr lang="en-US" sz="1600" dirty="0" smtClean="0"/>
              <a:t>and</a:t>
            </a:r>
          </a:p>
          <a:p>
            <a:pPr marL="817200" indent="-457200">
              <a:buAutoNum type="alphaLcParenBoth"/>
            </a:pPr>
            <a:r>
              <a:rPr lang="en-US" sz="1600" dirty="0" smtClean="0"/>
              <a:t>Foreign </a:t>
            </a:r>
            <a:r>
              <a:rPr lang="en-US" sz="1600" dirty="0"/>
              <a:t>exchange risk and commodities risk for </a:t>
            </a:r>
            <a:r>
              <a:rPr lang="en-US" sz="1600" b="1" dirty="0"/>
              <a:t>banking book </a:t>
            </a:r>
            <a:r>
              <a:rPr lang="en-US" sz="1600" dirty="0"/>
              <a:t>instruments. </a:t>
            </a:r>
          </a:p>
          <a:p>
            <a:endParaRPr lang="en-US" dirty="0" smtClean="0"/>
          </a:p>
          <a:p>
            <a:r>
              <a:rPr lang="en-US" dirty="0" err="1" smtClean="0"/>
              <a:t>Handelsbuch</a:t>
            </a:r>
            <a:r>
              <a:rPr lang="en-US" dirty="0" smtClean="0"/>
              <a:t>: </a:t>
            </a:r>
            <a:r>
              <a:rPr lang="en-US" dirty="0" err="1" smtClean="0"/>
              <a:t>Positionen</a:t>
            </a:r>
            <a:r>
              <a:rPr lang="en-US" dirty="0" smtClean="0"/>
              <a:t>, die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Handelsabsicht</a:t>
            </a:r>
            <a:r>
              <a:rPr lang="en-US" dirty="0" smtClean="0"/>
              <a:t> </a:t>
            </a:r>
            <a:r>
              <a:rPr lang="en-US" dirty="0" err="1" smtClean="0"/>
              <a:t>gehalten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Bankbuch</a:t>
            </a:r>
            <a:r>
              <a:rPr lang="en-US" dirty="0" smtClean="0"/>
              <a:t>: </a:t>
            </a:r>
            <a:r>
              <a:rPr lang="en-US" dirty="0" err="1" smtClean="0"/>
              <a:t>Restliche</a:t>
            </a:r>
            <a:r>
              <a:rPr lang="en-US" dirty="0" smtClean="0"/>
              <a:t> </a:t>
            </a:r>
            <a:r>
              <a:rPr lang="en-US" dirty="0" err="1" smtClean="0"/>
              <a:t>Positionen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0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2. Marktrisiko </a:t>
            </a:r>
            <a:r>
              <a:rPr lang="de-AT" dirty="0"/>
              <a:t>im Basler </a:t>
            </a:r>
            <a:r>
              <a:rPr lang="de-AT" dirty="0" smtClean="0"/>
              <a:t>Akkord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Basler </a:t>
            </a:r>
            <a:r>
              <a:rPr lang="en-US" dirty="0" err="1" smtClean="0"/>
              <a:t>Ausschuss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Bankenaufsicht</a:t>
            </a:r>
            <a:r>
              <a:rPr lang="en-US" dirty="0" smtClean="0"/>
              <a:t> </a:t>
            </a:r>
            <a:r>
              <a:rPr lang="en-US" sz="1200" dirty="0" smtClean="0"/>
              <a:t>(Basel Committee on Banking Supervision, BCBS)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Basel 1 (1988):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Kein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Marktrisiko,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nur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Kreditrisiko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Market Risk Amendment (1996)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Basel 2 (2004):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eine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Marktrisikoänderungen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Application of Basel 2 to Market Risk (2005)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Basel 2.5 (2009)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Minimum capital requirements for market risk </a:t>
            </a:r>
            <a:r>
              <a:rPr lang="en-US" dirty="0" smtClean="0"/>
              <a:t>(</a:t>
            </a:r>
            <a:r>
              <a:rPr lang="en-US" dirty="0" err="1" smtClean="0"/>
              <a:t>Jänner</a:t>
            </a:r>
            <a:r>
              <a:rPr lang="en-US" dirty="0" smtClean="0"/>
              <a:t> 2016)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Basel 3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Dezember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2017):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keine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Marktrisikoänderungen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34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2. Marktrisiko im Basler Akkord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1996:</a:t>
                </a:r>
              </a:p>
              <a:p>
                <a:pPr marL="0" indent="0">
                  <a:buNone/>
                </a:pPr>
                <a:endParaRPr lang="en-US" u="sng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err="1" smtClean="0"/>
                  <a:t>Standardansatz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Internes Modell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err="1" smtClean="0"/>
                  <a:t>Allg</a:t>
                </a:r>
                <a:r>
                  <a:rPr lang="en-US" sz="1600" dirty="0" smtClean="0"/>
                  <a:t>.- und </a:t>
                </a:r>
                <a:r>
                  <a:rPr lang="en-US" sz="1600" dirty="0" err="1" smtClean="0"/>
                  <a:t>spez</a:t>
                </a:r>
                <a:r>
                  <a:rPr lang="en-US" sz="1600" dirty="0" smtClean="0"/>
                  <a:t>. Zins- und </a:t>
                </a:r>
                <a:r>
                  <a:rPr lang="en-US" sz="1600" dirty="0" err="1" smtClean="0"/>
                  <a:t>Aktienkursrisiko</a:t>
                </a:r>
                <a:r>
                  <a:rPr lang="en-US" sz="1600" dirty="0" smtClean="0"/>
                  <a:t>, </a:t>
                </a:r>
                <a:r>
                  <a:rPr lang="en-US" sz="1600" dirty="0" err="1" smtClean="0"/>
                  <a:t>Fremdwährungsrisiko</a:t>
                </a:r>
                <a:r>
                  <a:rPr lang="en-US" sz="1600" dirty="0" smtClean="0"/>
                  <a:t> und </a:t>
                </a:r>
                <a:r>
                  <a:rPr lang="en-US" sz="1600" dirty="0" err="1" smtClean="0"/>
                  <a:t>Warenpositionsrisiko</a:t>
                </a: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Partial Use (per </a:t>
                </a:r>
                <a:r>
                  <a:rPr lang="en-US" sz="1600" dirty="0" err="1" smtClean="0"/>
                  <a:t>Risikokategorie</a:t>
                </a:r>
                <a:r>
                  <a:rPr lang="en-US" sz="1600" dirty="0" smtClean="0"/>
                  <a:t>) </a:t>
                </a:r>
                <a:r>
                  <a:rPr lang="en-US" sz="1600" dirty="0" err="1" smtClean="0"/>
                  <a:t>möglich</a:t>
                </a: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Value-at-Risk (VaR): 99%, 10 </a:t>
                </a:r>
                <a:r>
                  <a:rPr lang="en-US" sz="1600" dirty="0" err="1" smtClean="0"/>
                  <a:t>Tage</a:t>
                </a:r>
                <a:endParaRPr lang="en-US" sz="1600" dirty="0" smtClean="0"/>
              </a:p>
              <a:p>
                <a:pPr lvl="1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err="1" smtClean="0"/>
                  <a:t>Mindesteigenmittelerfordernis</a:t>
                </a:r>
                <a:r>
                  <a:rPr lang="en-US" sz="1600" dirty="0" smtClean="0"/>
                  <a:t>:</a:t>
                </a:r>
                <a:endParaRPr lang="en-US" sz="16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600" i="1">
                                  <a:latin typeface="Cambria Math"/>
                                </a:rPr>
                                <m:t>𝑉𝑎</m:t>
                              </m:r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de-DE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/>
                                </a:rPr>
                                <m:t>⋅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𝑉𝑎</m:t>
                              </m:r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  <a:ea typeface="Cambria Math"/>
                                    </a:rPr>
                                    <m:t>∅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de-DE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de-DE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𝐷𝑅𝐶</m:t>
                      </m:r>
                      <m:r>
                        <a:rPr lang="de-DE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sz="1600">
                          <a:solidFill>
                            <a:schemeClr val="bg1"/>
                          </a:solidFill>
                          <a:latin typeface="Cambria Math"/>
                        </a:rPr>
                        <m:t>max</m:t>
                      </m:r>
                      <m:d>
                        <m:dPr>
                          <m:ctrlPr>
                            <a:rPr lang="de-DE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𝑠𝑉𝑎</m:t>
                          </m:r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de-DE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de-DE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𝑠𝑉𝑎</m:t>
                          </m:r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98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2. Marktrisiko im Basler Akkord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1996 </a:t>
                </a:r>
                <a:r>
                  <a:rPr lang="en-US" u="sng" dirty="0" smtClean="0">
                    <a:solidFill>
                      <a:srgbClr val="00B050"/>
                    </a:solidFill>
                  </a:rPr>
                  <a:t>+ 2005:</a:t>
                </a:r>
              </a:p>
              <a:p>
                <a:pPr marL="0" indent="0">
                  <a:buNone/>
                </a:pPr>
                <a:endParaRPr lang="en-US" u="sng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err="1" smtClean="0"/>
                  <a:t>Standardansatz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Internes Modell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err="1" smtClean="0"/>
                  <a:t>Allg</a:t>
                </a:r>
                <a:r>
                  <a:rPr lang="en-US" sz="1600" dirty="0" smtClean="0"/>
                  <a:t>.- und </a:t>
                </a:r>
                <a:r>
                  <a:rPr lang="en-US" sz="1600" dirty="0" err="1" smtClean="0"/>
                  <a:t>spez</a:t>
                </a:r>
                <a:r>
                  <a:rPr lang="en-US" sz="1600" dirty="0" smtClean="0"/>
                  <a:t>. Zins- und </a:t>
                </a:r>
                <a:r>
                  <a:rPr lang="en-US" sz="1600" dirty="0" err="1" smtClean="0"/>
                  <a:t>Aktienkursrisiko</a:t>
                </a:r>
                <a:r>
                  <a:rPr lang="en-US" sz="1600" dirty="0" smtClean="0"/>
                  <a:t>, </a:t>
                </a:r>
                <a:r>
                  <a:rPr lang="en-US" sz="1600" dirty="0" err="1" smtClean="0"/>
                  <a:t>Fremdwährungsrisiko</a:t>
                </a:r>
                <a:r>
                  <a:rPr lang="en-US" sz="1600" dirty="0" smtClean="0"/>
                  <a:t> und </a:t>
                </a:r>
                <a:r>
                  <a:rPr lang="en-US" sz="1600" dirty="0" err="1" smtClean="0"/>
                  <a:t>Warenpositionsrisiko</a:t>
                </a: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Partial Use (per </a:t>
                </a:r>
                <a:r>
                  <a:rPr lang="en-US" sz="1600" dirty="0" err="1" smtClean="0"/>
                  <a:t>Risikokategorie</a:t>
                </a:r>
                <a:r>
                  <a:rPr lang="en-US" sz="1600" dirty="0" smtClean="0"/>
                  <a:t>) </a:t>
                </a:r>
                <a:r>
                  <a:rPr lang="en-US" sz="1600" dirty="0" err="1" smtClean="0"/>
                  <a:t>möglich</a:t>
                </a: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Value-at-Risk (VaR): 99%, 10 </a:t>
                </a:r>
                <a:r>
                  <a:rPr lang="en-US" sz="1600" dirty="0" err="1" smtClean="0"/>
                  <a:t>Tage</a:t>
                </a:r>
                <a:endParaRPr lang="en-US" sz="1600" dirty="0" smtClean="0"/>
              </a:p>
              <a:p>
                <a:pPr lvl="1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err="1" smtClean="0"/>
                  <a:t>Mindesteigenmittelerfordernis</a:t>
                </a:r>
                <a:r>
                  <a:rPr lang="en-US" sz="1600" dirty="0" smtClean="0"/>
                  <a:t>:</a:t>
                </a:r>
                <a:endParaRPr lang="en-US" sz="16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600" i="1">
                                  <a:latin typeface="Cambria Math"/>
                                </a:rPr>
                                <m:t>𝑉𝑎</m:t>
                              </m:r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de-DE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/>
                                </a:rPr>
                                <m:t>⋅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𝑉𝑎</m:t>
                              </m:r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  <a:ea typeface="Cambria Math"/>
                                    </a:rPr>
                                    <m:t>∅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de-DE" sz="1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de-DE" sz="16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𝐷𝑅𝐶</m:t>
                      </m:r>
                      <m:r>
                        <a:rPr lang="de-DE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sz="1600">
                          <a:solidFill>
                            <a:schemeClr val="bg1"/>
                          </a:solidFill>
                          <a:latin typeface="Cambria Math"/>
                        </a:rPr>
                        <m:t>max</m:t>
                      </m:r>
                      <m:d>
                        <m:dPr>
                          <m:ctrlPr>
                            <a:rPr lang="de-DE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𝑠𝑉𝑎</m:t>
                          </m:r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de-DE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de-DE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𝑠𝑉𝑎</m:t>
                          </m:r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6</a:t>
            </a:fld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3635896" y="5653690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</a:rPr>
              <a:t>Default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067944" y="5653690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</a:rPr>
              <a:t>Risk Charge</a:t>
            </a:r>
            <a:endParaRPr lang="en-US" sz="1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2. Marktrisiko im Basler Akkord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1996 </a:t>
                </a:r>
                <a:r>
                  <a:rPr lang="en-US" u="sng" dirty="0" smtClean="0">
                    <a:solidFill>
                      <a:srgbClr val="00B050"/>
                    </a:solidFill>
                  </a:rPr>
                  <a:t>+ 2005 </a:t>
                </a:r>
                <a:r>
                  <a:rPr lang="en-US" u="sng" dirty="0" smtClean="0">
                    <a:solidFill>
                      <a:srgbClr val="FF0000"/>
                    </a:solidFill>
                  </a:rPr>
                  <a:t>+ 2009:</a:t>
                </a:r>
              </a:p>
              <a:p>
                <a:pPr marL="0" indent="0">
                  <a:buNone/>
                </a:pPr>
                <a:endParaRPr lang="en-US" u="sng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err="1" smtClean="0"/>
                  <a:t>Standardansatz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Internes Modell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err="1" smtClean="0"/>
                  <a:t>Allg</a:t>
                </a:r>
                <a:r>
                  <a:rPr lang="en-US" sz="1600" dirty="0" smtClean="0"/>
                  <a:t>.- und </a:t>
                </a:r>
                <a:r>
                  <a:rPr lang="en-US" sz="1600" dirty="0" err="1" smtClean="0"/>
                  <a:t>spez</a:t>
                </a:r>
                <a:r>
                  <a:rPr lang="en-US" sz="1600" dirty="0" smtClean="0"/>
                  <a:t>. Zins- und </a:t>
                </a:r>
                <a:r>
                  <a:rPr lang="en-US" sz="1600" dirty="0" err="1" smtClean="0"/>
                  <a:t>Aktienkursrisiko</a:t>
                </a:r>
                <a:r>
                  <a:rPr lang="en-US" sz="1600" dirty="0" smtClean="0"/>
                  <a:t>, </a:t>
                </a:r>
                <a:r>
                  <a:rPr lang="en-US" sz="1600" dirty="0" err="1" smtClean="0"/>
                  <a:t>Fremdwährungsrisiko</a:t>
                </a:r>
                <a:r>
                  <a:rPr lang="en-US" sz="1600" dirty="0" smtClean="0"/>
                  <a:t> und </a:t>
                </a:r>
                <a:r>
                  <a:rPr lang="en-US" sz="1600" dirty="0" err="1" smtClean="0"/>
                  <a:t>Warenpositionsrisiko</a:t>
                </a: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Partial Use (per </a:t>
                </a:r>
                <a:r>
                  <a:rPr lang="en-US" sz="1600" dirty="0" err="1" smtClean="0"/>
                  <a:t>Risikokategorie</a:t>
                </a:r>
                <a:r>
                  <a:rPr lang="en-US" sz="1600" dirty="0" smtClean="0"/>
                  <a:t>) </a:t>
                </a:r>
                <a:r>
                  <a:rPr lang="en-US" sz="1600" dirty="0" err="1" smtClean="0"/>
                  <a:t>möglich</a:t>
                </a: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Value-at-Risk (VaR): 99%, 10 </a:t>
                </a:r>
                <a:r>
                  <a:rPr lang="en-US" sz="1600" dirty="0" err="1" smtClean="0"/>
                  <a:t>Tage</a:t>
                </a:r>
                <a:endParaRPr lang="en-US" sz="1600" dirty="0" smtClean="0"/>
              </a:p>
              <a:p>
                <a:pPr lvl="1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err="1" smtClean="0"/>
                  <a:t>Mindesteigenmittelerfordernis</a:t>
                </a:r>
                <a:r>
                  <a:rPr lang="en-US" sz="1600" dirty="0" smtClean="0"/>
                  <a:t>:</a:t>
                </a:r>
                <a:endParaRPr lang="en-US" sz="16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600" i="1">
                                  <a:latin typeface="Cambria Math"/>
                                </a:rPr>
                                <m:t>𝑉𝑎</m:t>
                              </m:r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de-DE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/>
                                </a:rPr>
                                <m:t>⋅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𝑉𝑎</m:t>
                              </m:r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  <a:ea typeface="Cambria Math"/>
                                    </a:rPr>
                                    <m:t>∅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de-DE" sz="1600" b="0" i="1" strike="sngStrike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𝐷𝑅𝐶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sz="1600">
                          <a:solidFill>
                            <a:srgbClr val="FF0000"/>
                          </a:solidFill>
                          <a:latin typeface="Cambria Math"/>
                        </a:rPr>
                        <m:t>max</m:t>
                      </m:r>
                      <m:d>
                        <m:dPr>
                          <m:ctrlPr>
                            <a:rPr lang="de-DE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𝑠𝑉𝑎</m:t>
                          </m:r>
                          <m:sSub>
                            <m:sSubPr>
                              <m:ctrlPr>
                                <a:rPr lang="de-DE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de-DE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de-DE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de-DE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de-DE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𝑠𝑉𝑎</m:t>
                          </m:r>
                          <m:sSub>
                            <m:sSubPr>
                              <m:ctrlPr>
                                <a:rPr lang="de-DE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7</a:t>
            </a:fld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815916" y="5013176"/>
                <a:ext cx="9361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𝐼𝑅𝐶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916" y="5013176"/>
                <a:ext cx="93610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3383868" y="5653687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Incremental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67944" y="5653690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Risk Charge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3. </a:t>
            </a:r>
            <a:r>
              <a:rPr lang="de-AT" dirty="0"/>
              <a:t>Schwachstellen des jetzigen </a:t>
            </a:r>
            <a:r>
              <a:rPr lang="de-AT" dirty="0" smtClean="0"/>
              <a:t>Marktrisikoregimes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AT" dirty="0" smtClean="0"/>
          </a:p>
          <a:p>
            <a:r>
              <a:rPr lang="de-AT" sz="1800" dirty="0" smtClean="0"/>
              <a:t>Trennung Handelsbuch – Bankbuch</a:t>
            </a:r>
          </a:p>
          <a:p>
            <a:r>
              <a:rPr lang="de-AT" sz="1800" dirty="0" smtClean="0"/>
              <a:t>Standardansatz ist zu </a:t>
            </a:r>
            <a:r>
              <a:rPr lang="de-AT" sz="1800" dirty="0" err="1" smtClean="0"/>
              <a:t>risikoinsensitiv</a:t>
            </a:r>
            <a:endParaRPr lang="de-AT" sz="1800" dirty="0" smtClean="0"/>
          </a:p>
          <a:p>
            <a:r>
              <a:rPr lang="de-AT" sz="1800" dirty="0" smtClean="0"/>
              <a:t>Keine </a:t>
            </a:r>
            <a:r>
              <a:rPr lang="de-AT" sz="1800" dirty="0" err="1" smtClean="0"/>
              <a:t>Fallback</a:t>
            </a:r>
            <a:r>
              <a:rPr lang="de-AT" sz="1800" dirty="0" smtClean="0"/>
              <a:t> Lösungen für interne Modelle</a:t>
            </a:r>
          </a:p>
          <a:p>
            <a:r>
              <a:rPr lang="de-AT" sz="1800" dirty="0" smtClean="0"/>
              <a:t>VaR ist mangelhaft bezüglich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AT" sz="1800" dirty="0" smtClean="0"/>
              <a:t>Berücksichtigung des </a:t>
            </a:r>
            <a:r>
              <a:rPr lang="de-AT" sz="1800" dirty="0" err="1" smtClean="0"/>
              <a:t>Tail</a:t>
            </a:r>
            <a:r>
              <a:rPr lang="de-AT" sz="1800" dirty="0" smtClean="0"/>
              <a:t>-Risikos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AT" sz="1800" dirty="0" smtClean="0"/>
              <a:t>Risikoaggregation</a:t>
            </a:r>
          </a:p>
          <a:p>
            <a:r>
              <a:rPr lang="de-AT" sz="1800" dirty="0" smtClean="0"/>
              <a:t>Inadäquate Berücksichtigung der Marktliquidität</a:t>
            </a:r>
          </a:p>
          <a:p>
            <a:r>
              <a:rPr lang="de-AT" sz="1800" dirty="0" smtClean="0"/>
              <a:t>Keine Berücksichtigung von möglichen Bewertungsfehlern</a:t>
            </a:r>
          </a:p>
          <a:p>
            <a:r>
              <a:rPr lang="de-AT" sz="1800" dirty="0" smtClean="0"/>
              <a:t>Unspezifische Modellvorgaben</a:t>
            </a:r>
          </a:p>
          <a:p>
            <a:r>
              <a:rPr lang="de-AT" sz="1800" dirty="0" smtClean="0"/>
              <a:t>Berechnung des Mindesteigenmittelerfordernisses ist inkonsistentes Stückwerk</a:t>
            </a:r>
            <a:endParaRPr lang="de-AT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35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3. Schwachstellen des jetzigen Marktrisikoregimes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Große</a:t>
            </a:r>
            <a:r>
              <a:rPr lang="en-US" dirty="0" smtClean="0"/>
              <a:t> </a:t>
            </a:r>
            <a:r>
              <a:rPr lang="en-US" dirty="0" err="1" smtClean="0"/>
              <a:t>Modellierungsunterschiede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9</a:t>
            </a:fld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00" y="2304000"/>
            <a:ext cx="5012055" cy="37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oenb_2017">
  <a:themeElements>
    <a:clrScheme name="OeNB">
      <a:dk1>
        <a:sysClr val="windowText" lastClr="000000"/>
      </a:dk1>
      <a:lt1>
        <a:sysClr val="window" lastClr="FFFFFF"/>
      </a:lt1>
      <a:dk2>
        <a:srgbClr val="123C9A"/>
      </a:dk2>
      <a:lt2>
        <a:srgbClr val="BFD2FA"/>
      </a:lt2>
      <a:accent1>
        <a:srgbClr val="70ADDB"/>
      </a:accent1>
      <a:accent2>
        <a:srgbClr val="A2478D"/>
      </a:accent2>
      <a:accent3>
        <a:srgbClr val="876CD9"/>
      </a:accent3>
      <a:accent4>
        <a:srgbClr val="FF9455"/>
      </a:accent4>
      <a:accent5>
        <a:srgbClr val="BFB366"/>
      </a:accent5>
      <a:accent6>
        <a:srgbClr val="41A368"/>
      </a:accent6>
      <a:hlink>
        <a:srgbClr val="00FFFF"/>
      </a:hlink>
      <a:folHlink>
        <a:srgbClr val="FF00FF"/>
      </a:folHlink>
    </a:clrScheme>
    <a:fontScheme name="OeN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_OeNB_DE_2017-1.potx" id="{B218573F-13A5-47BD-8E8E-790E18DDB89A}" vid="{7AA6E038-2101-44B5-9618-E93CBD3D4D1E}"/>
    </a:ext>
  </a:extLst>
</a:theme>
</file>

<file path=ppt/theme/theme2.xml><?xml version="1.0" encoding="utf-8"?>
<a:theme xmlns:a="http://schemas.openxmlformats.org/drawingml/2006/main" name="Larissa">
  <a:themeElements>
    <a:clrScheme name="OeNB">
      <a:dk1>
        <a:sysClr val="windowText" lastClr="000000"/>
      </a:dk1>
      <a:lt1>
        <a:sysClr val="window" lastClr="FFFFFF"/>
      </a:lt1>
      <a:dk2>
        <a:srgbClr val="123C9A"/>
      </a:dk2>
      <a:lt2>
        <a:srgbClr val="BFD2FA"/>
      </a:lt2>
      <a:accent1>
        <a:srgbClr val="70ADDB"/>
      </a:accent1>
      <a:accent2>
        <a:srgbClr val="A2478D"/>
      </a:accent2>
      <a:accent3>
        <a:srgbClr val="876CD9"/>
      </a:accent3>
      <a:accent4>
        <a:srgbClr val="FF9455"/>
      </a:accent4>
      <a:accent5>
        <a:srgbClr val="BFB366"/>
      </a:accent5>
      <a:accent6>
        <a:srgbClr val="41A368"/>
      </a:accent6>
      <a:hlink>
        <a:srgbClr val="00FFFF"/>
      </a:hlink>
      <a:folHlink>
        <a:srgbClr val="FF00FF"/>
      </a:folHlink>
    </a:clrScheme>
    <a:fontScheme name="OeN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OeNB">
      <a:dk1>
        <a:sysClr val="windowText" lastClr="000000"/>
      </a:dk1>
      <a:lt1>
        <a:sysClr val="window" lastClr="FFFFFF"/>
      </a:lt1>
      <a:dk2>
        <a:srgbClr val="123C9A"/>
      </a:dk2>
      <a:lt2>
        <a:srgbClr val="BFD2FA"/>
      </a:lt2>
      <a:accent1>
        <a:srgbClr val="70ADDB"/>
      </a:accent1>
      <a:accent2>
        <a:srgbClr val="A2478D"/>
      </a:accent2>
      <a:accent3>
        <a:srgbClr val="876CD9"/>
      </a:accent3>
      <a:accent4>
        <a:srgbClr val="FF9455"/>
      </a:accent4>
      <a:accent5>
        <a:srgbClr val="BFB366"/>
      </a:accent5>
      <a:accent6>
        <a:srgbClr val="41A368"/>
      </a:accent6>
      <a:hlink>
        <a:srgbClr val="00FFFF"/>
      </a:hlink>
      <a:folHlink>
        <a:srgbClr val="FF00FF"/>
      </a:folHlink>
    </a:clrScheme>
    <a:fontScheme name="OeN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ppt_oenb_2017</Template>
  <TotalTime>0</TotalTime>
  <Words>1397</Words>
  <Application>Microsoft Office PowerPoint</Application>
  <PresentationFormat>Bildschirmpräsentation (4:3)</PresentationFormat>
  <Paragraphs>258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ppt_oenb_2017</vt:lpstr>
      <vt:lpstr>PowerPoint-Präsentation</vt:lpstr>
      <vt:lpstr>Übersicht</vt:lpstr>
      <vt:lpstr>1. Was ist Marktrisiko?</vt:lpstr>
      <vt:lpstr>2. Marktrisiko im Basler Akkord</vt:lpstr>
      <vt:lpstr>2. Marktrisiko im Basler Akkord</vt:lpstr>
      <vt:lpstr>2. Marktrisiko im Basler Akkord</vt:lpstr>
      <vt:lpstr>2. Marktrisiko im Basler Akkord</vt:lpstr>
      <vt:lpstr>3. Schwachstellen des jetzigen Marktrisikoregimes</vt:lpstr>
      <vt:lpstr>3. Schwachstellen des jetzigen Marktrisikoregimes</vt:lpstr>
      <vt:lpstr>3. Schwachstellen des jetzigen Marktrisikoregimes</vt:lpstr>
      <vt:lpstr>3. Schwachstellen des jetzigen Marktrisikoregimes</vt:lpstr>
      <vt:lpstr>4. Geschichte FRTB</vt:lpstr>
      <vt:lpstr>5. Inhalt FRTB</vt:lpstr>
      <vt:lpstr>5. Inhalt FRTB</vt:lpstr>
      <vt:lpstr>5. Inhalt FRTB</vt:lpstr>
      <vt:lpstr>5. Inhalt FRTB</vt:lpstr>
      <vt:lpstr>5. Inhalt FRTB</vt:lpstr>
      <vt:lpstr>5. Inhalt FRTB</vt:lpstr>
      <vt:lpstr>5. Inhalt FRTB</vt:lpstr>
      <vt:lpstr>5. Inhalt FRTB</vt:lpstr>
      <vt:lpstr>6. FRTB Umsetzung in EU</vt:lpstr>
      <vt:lpstr>PowerPoint-Präsentation</vt:lpstr>
    </vt:vector>
  </TitlesOfParts>
  <Company>Oesterreichische Nationalbank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Morgenbesser, Johannes</dc:creator>
  <cp:lastModifiedBy>Morgenbesser, Johannes</cp:lastModifiedBy>
  <cp:revision>57</cp:revision>
  <cp:lastPrinted>2018-04-03T07:34:47Z</cp:lastPrinted>
  <dcterms:created xsi:type="dcterms:W3CDTF">2017-12-07T12:56:53Z</dcterms:created>
  <dcterms:modified xsi:type="dcterms:W3CDTF">2018-04-05T07:02:59Z</dcterms:modified>
</cp:coreProperties>
</file>