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2" r:id="rId3"/>
    <p:sldId id="267" r:id="rId4"/>
    <p:sldId id="266" r:id="rId5"/>
    <p:sldId id="268" r:id="rId6"/>
    <p:sldId id="269" r:id="rId7"/>
    <p:sldId id="270" r:id="rId8"/>
    <p:sldId id="271" r:id="rId9"/>
    <p:sldId id="272" r:id="rId10"/>
    <p:sldId id="277" r:id="rId11"/>
    <p:sldId id="278" r:id="rId12"/>
    <p:sldId id="279" r:id="rId13"/>
    <p:sldId id="260" r:id="rId14"/>
    <p:sldId id="280" r:id="rId15"/>
    <p:sldId id="281" r:id="rId16"/>
    <p:sldId id="265" r:id="rId17"/>
    <p:sldId id="286" r:id="rId18"/>
    <p:sldId id="257" r:id="rId19"/>
    <p:sldId id="258" r:id="rId20"/>
    <p:sldId id="285" r:id="rId21"/>
    <p:sldId id="282" r:id="rId22"/>
    <p:sldId id="283" r:id="rId23"/>
    <p:sldId id="264" r:id="rId24"/>
  </p:sldIdLst>
  <p:sldSz cx="9144000" cy="6858000" type="screen4x3"/>
  <p:notesSz cx="6881813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94" autoAdjust="0"/>
    <p:restoredTop sz="94660"/>
  </p:normalViewPr>
  <p:slideViewPr>
    <p:cSldViewPr>
      <p:cViewPr varScale="1">
        <p:scale>
          <a:sx n="69" d="100"/>
          <a:sy n="69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936"/>
          </a:xfrm>
          <a:prstGeom prst="rect">
            <a:avLst/>
          </a:prstGeom>
        </p:spPr>
        <p:txBody>
          <a:bodyPr vert="horz" lIns="96570" tIns="48285" rIns="96570" bIns="48285" rtlCol="0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936"/>
          </a:xfrm>
          <a:prstGeom prst="rect">
            <a:avLst/>
          </a:prstGeom>
        </p:spPr>
        <p:txBody>
          <a:bodyPr vert="horz" lIns="96570" tIns="48285" rIns="96570" bIns="48285" rtlCol="0"/>
          <a:lstStyle>
            <a:lvl1pPr algn="r">
              <a:defRPr sz="1300"/>
            </a:lvl1pPr>
          </a:lstStyle>
          <a:p>
            <a:fld id="{D40B6AE5-3DD5-4A90-85B3-C18E649CA487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6625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70" tIns="48285" rIns="96570" bIns="48285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182" y="4758889"/>
            <a:ext cx="5505450" cy="4508421"/>
          </a:xfrm>
          <a:prstGeom prst="rect">
            <a:avLst/>
          </a:prstGeom>
        </p:spPr>
        <p:txBody>
          <a:bodyPr vert="horz" lIns="96570" tIns="48285" rIns="96570" bIns="48285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2119" cy="500936"/>
          </a:xfrm>
          <a:prstGeom prst="rect">
            <a:avLst/>
          </a:prstGeom>
        </p:spPr>
        <p:txBody>
          <a:bodyPr vert="horz" lIns="96570" tIns="48285" rIns="96570" bIns="48285" rtlCol="0" anchor="b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8102" y="9516038"/>
            <a:ext cx="2982119" cy="500936"/>
          </a:xfrm>
          <a:prstGeom prst="rect">
            <a:avLst/>
          </a:prstGeom>
        </p:spPr>
        <p:txBody>
          <a:bodyPr vert="horz" lIns="96570" tIns="48285" rIns="96570" bIns="48285" rtlCol="0" anchor="b"/>
          <a:lstStyle>
            <a:lvl1pPr algn="r">
              <a:defRPr sz="1300"/>
            </a:lvl1pPr>
          </a:lstStyle>
          <a:p>
            <a:fld id="{652852F6-7853-415F-983E-DEFB4AA9C52D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852F6-7853-415F-983E-DEFB4AA9C52D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852F6-7853-415F-983E-DEFB4AA9C52D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852F6-7853-415F-983E-DEFB4AA9C52D}" type="slidenum">
              <a:rPr lang="de-AT" smtClean="0"/>
              <a:pPr/>
              <a:t>20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FD2B-D392-4202-B789-E31DF79E5C16}" type="datetimeFigureOut">
              <a:rPr lang="de-DE" smtClean="0"/>
              <a:pPr/>
              <a:t>19.11.2009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1F89A-F4A4-4477-9D06-C9B45FEC4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3/36/Gregor_Mendel_Monk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6/6f/Godfrey_Harold_Hardy_1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f/f7/OCA1_Aug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upload.wikimedia.org/wikipedia/commons/a/a2/Albinistic_girl_papua_new_guinea.jpg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de.wikipedia.org/w/index.php?title=Datei:Sicklecells.jpg&amp;filetimestamp=200603121856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</p:spPr>
        <p:txBody>
          <a:bodyPr>
            <a:normAutofit/>
          </a:bodyPr>
          <a:lstStyle/>
          <a:p>
            <a:r>
              <a:rPr lang="de-AT" sz="6000" b="1" dirty="0" smtClean="0"/>
              <a:t>POPULATIONSGENETIK</a:t>
            </a:r>
            <a:endParaRPr lang="de-AT" sz="6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57290" y="3143248"/>
            <a:ext cx="6400800" cy="1752600"/>
          </a:xfrm>
        </p:spPr>
        <p:txBody>
          <a:bodyPr>
            <a:normAutofit/>
          </a:bodyPr>
          <a:lstStyle/>
          <a:p>
            <a:r>
              <a:rPr lang="de-AT" sz="4000" dirty="0" smtClean="0">
                <a:solidFill>
                  <a:schemeClr val="tx1"/>
                </a:solidFill>
              </a:rPr>
              <a:t>Haas Isabella</a:t>
            </a:r>
          </a:p>
          <a:p>
            <a:r>
              <a:rPr lang="de-AT" sz="4000" dirty="0" smtClean="0">
                <a:solidFill>
                  <a:schemeClr val="tx1"/>
                </a:solidFill>
              </a:rPr>
              <a:t>Holzmüller Eva</a:t>
            </a:r>
            <a:endParaRPr lang="de-AT" sz="4000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428860" y="285728"/>
            <a:ext cx="426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dirty="0" smtClean="0"/>
              <a:t>Seminar für LAK (Angewandte Mathematik)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Gregor MENDEL</a:t>
            </a:r>
            <a:endParaRPr lang="de-AT" b="1" dirty="0"/>
          </a:p>
        </p:txBody>
      </p:sp>
      <p:pic>
        <p:nvPicPr>
          <p:cNvPr id="4" name="Inhaltsplatzhalter 3" descr="Datei:Gregor Mendel Monk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357298"/>
            <a:ext cx="324362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785786" y="1714488"/>
            <a:ext cx="4714908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de-AT" sz="3600" dirty="0"/>
              <a:t> </a:t>
            </a:r>
            <a:r>
              <a:rPr lang="de-AT" sz="3600" dirty="0" smtClean="0"/>
              <a:t>1822-1884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de-AT" sz="3600" dirty="0"/>
              <a:t> </a:t>
            </a:r>
            <a:r>
              <a:rPr lang="de-AT" sz="3600" dirty="0" smtClean="0"/>
              <a:t>Augustiner-Mönch</a:t>
            </a:r>
          </a:p>
          <a:p>
            <a:pPr>
              <a:spcBef>
                <a:spcPts val="600"/>
              </a:spcBef>
            </a:pPr>
            <a:r>
              <a:rPr lang="de-AT" sz="3600" dirty="0" smtClean="0"/>
              <a:t>  und Naturforscher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de-AT" sz="3600" dirty="0"/>
              <a:t> </a:t>
            </a:r>
            <a:r>
              <a:rPr lang="de-AT" sz="3600" dirty="0" smtClean="0"/>
              <a:t>„Vater der Genetik“ 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de-AT" sz="3600" dirty="0"/>
              <a:t> </a:t>
            </a:r>
            <a:r>
              <a:rPr lang="de-AT" sz="3600" dirty="0" smtClean="0"/>
              <a:t>Vererbung von</a:t>
            </a:r>
          </a:p>
          <a:p>
            <a:pPr>
              <a:spcBef>
                <a:spcPts val="600"/>
              </a:spcBef>
            </a:pPr>
            <a:r>
              <a:rPr lang="de-AT" sz="3600" dirty="0" smtClean="0"/>
              <a:t> Merkmalen bei Erbsen</a:t>
            </a:r>
          </a:p>
          <a:p>
            <a:pPr>
              <a:buFont typeface="Arial" pitchFamily="34" charset="0"/>
              <a:buChar char="•"/>
            </a:pP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Warum hatte er Erfolg?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de-AT" dirty="0" smtClean="0"/>
              <a:t>Wahl des Versuchsobjektes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Nutzung reinerbiger Stämme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Schutz vor Fremdbestäubung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Beschränkung auf wenige Merkmale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großangelegte Versuchsreihen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statistische Auswertung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smtClean="0"/>
              <a:t>MENDELSCHE REGELN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AT" dirty="0" smtClean="0"/>
              <a:t>Uniformitätsregel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AT" dirty="0" smtClean="0"/>
              <a:t>Spaltungsregel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AT" dirty="0" smtClean="0"/>
              <a:t>Unabhängigkeitsregel/Neukombinationsregel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HARDY-WEINBERG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de-AT" dirty="0" smtClean="0"/>
              <a:t>G.H. </a:t>
            </a:r>
            <a:r>
              <a:rPr lang="de-AT" b="1" dirty="0" smtClean="0"/>
              <a:t>Hardy</a:t>
            </a:r>
            <a:r>
              <a:rPr lang="de-AT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1877-1947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britischer Mathematiker</a:t>
            </a:r>
            <a:endParaRPr lang="de-AT" dirty="0"/>
          </a:p>
        </p:txBody>
      </p:sp>
      <p:pic>
        <p:nvPicPr>
          <p:cNvPr id="5" name="Grafik 4" descr="Datei:Godfrey Harold Hardy 1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785926"/>
            <a:ext cx="354805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HARDY-WEINBERG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de-AT" dirty="0" smtClean="0"/>
              <a:t>Wilhelm </a:t>
            </a:r>
            <a:r>
              <a:rPr lang="de-AT" b="1" dirty="0" smtClean="0"/>
              <a:t>Weinberg</a:t>
            </a:r>
            <a:r>
              <a:rPr lang="de-AT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1862-1937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Deutscher Arzt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Vererbungsforscher</a:t>
            </a:r>
            <a:endParaRPr lang="de-AT" dirty="0"/>
          </a:p>
        </p:txBody>
      </p:sp>
      <p:pic>
        <p:nvPicPr>
          <p:cNvPr id="5" name="Grafik 4" descr="http://www.epidemiology.ch/history/weinberg%20from%20Stern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571612"/>
            <a:ext cx="336232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smtClean="0"/>
              <a:t>HARDY-WEINBERG-GLEICHGEWICHT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1908 Entdeckung</a:t>
            </a:r>
          </a:p>
          <a:p>
            <a:pPr algn="ctr">
              <a:lnSpc>
                <a:spcPct val="150000"/>
              </a:lnSpc>
              <a:buNone/>
            </a:pPr>
            <a:r>
              <a:rPr lang="de-AT" sz="4000" b="1" dirty="0" smtClean="0"/>
              <a:t>p </a:t>
            </a:r>
            <a:r>
              <a:rPr lang="de-AT" sz="4000" b="1" dirty="0" smtClean="0"/>
              <a:t>+ q = 1</a:t>
            </a:r>
          </a:p>
          <a:p>
            <a:pPr algn="ctr">
              <a:lnSpc>
                <a:spcPct val="150000"/>
              </a:lnSpc>
              <a:buNone/>
            </a:pPr>
            <a:r>
              <a:rPr lang="de-AT" sz="4000" b="1" dirty="0" smtClean="0"/>
              <a:t>P² + 2pq +  q² = 1</a:t>
            </a:r>
            <a:endParaRPr lang="de-AT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BEISPIELE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de-AT" dirty="0" smtClean="0"/>
              <a:t>Albinismus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Rot-Grün-Sehschwäche</a:t>
            </a:r>
          </a:p>
          <a:p>
            <a:pPr>
              <a:lnSpc>
                <a:spcPct val="150000"/>
              </a:lnSpc>
            </a:pPr>
            <a:r>
              <a:rPr lang="de-AT" dirty="0" err="1" smtClean="0"/>
              <a:t>Drosophila</a:t>
            </a:r>
            <a:r>
              <a:rPr lang="de-AT" dirty="0" smtClean="0"/>
              <a:t> </a:t>
            </a:r>
            <a:r>
              <a:rPr lang="de-AT" dirty="0" err="1" smtClean="0"/>
              <a:t>melanogaster</a:t>
            </a:r>
            <a:endParaRPr lang="de-AT" dirty="0" smtClean="0"/>
          </a:p>
          <a:p>
            <a:pPr>
              <a:lnSpc>
                <a:spcPct val="150000"/>
              </a:lnSpc>
            </a:pPr>
            <a:r>
              <a:rPr lang="de-AT" dirty="0" smtClean="0"/>
              <a:t>Blutgruppen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Phenylketonurie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Sichelzellenanämie</a:t>
            </a:r>
          </a:p>
          <a:p>
            <a:pPr>
              <a:lnSpc>
                <a:spcPct val="150000"/>
              </a:lnSpc>
              <a:buNone/>
            </a:pP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smtClean="0"/>
              <a:t>ALBINISMUS</a:t>
            </a:r>
          </a:p>
        </p:txBody>
      </p:sp>
      <p:pic>
        <p:nvPicPr>
          <p:cNvPr id="4" name="Grafik 3" descr="Datei:OCA1 Aug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428736"/>
            <a:ext cx="614366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Helle Haut-, Haar- und 			Augenfarbe</a:t>
            </a:r>
            <a:endParaRPr lang="de-AT" dirty="0"/>
          </a:p>
        </p:txBody>
      </p:sp>
      <p:pic>
        <p:nvPicPr>
          <p:cNvPr id="5" name="Grafik 4" descr="Datei:Albinistic girl papua new guinea.jpg">
            <a:hlinkClick r:id="rId4"/>
          </p:cNvPr>
          <p:cNvPicPr/>
          <p:nvPr/>
        </p:nvPicPr>
        <p:blipFill>
          <a:blip r:embed="rId5"/>
          <a:srcRect l="38268" t="22915" r="12756"/>
          <a:stretch>
            <a:fillRect/>
          </a:stretch>
        </p:blipFill>
        <p:spPr bwMode="auto">
          <a:xfrm>
            <a:off x="5572132" y="2786058"/>
            <a:ext cx="292895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dirty="0" smtClean="0"/>
              <a:t>ROT-GRÜN-SEHSCHWÄCHE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Test</a:t>
            </a:r>
            <a:endParaRPr lang="de-AT" dirty="0"/>
          </a:p>
        </p:txBody>
      </p:sp>
      <p:pic>
        <p:nvPicPr>
          <p:cNvPr id="4" name="Inhaltsplatzhalter 3" descr="http://upload.wikimedia.org/wikipedia/commons/6/68/47-rg1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71612"/>
            <a:ext cx="542928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Auflösung</a:t>
            </a:r>
            <a:endParaRPr lang="de-AT" dirty="0"/>
          </a:p>
        </p:txBody>
      </p:sp>
      <p:pic>
        <p:nvPicPr>
          <p:cNvPr id="4" name="Inhaltsplatzhalter 3" descr="http://upload.wikimedia.org/wikipedia/de/1/11/47-rg17_l%C3%B6sung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357298"/>
            <a:ext cx="542928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BEGRIFFSERKLÄRUNG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de-AT" dirty="0" smtClean="0"/>
              <a:t>Genetik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de-AT" dirty="0" err="1" smtClean="0"/>
              <a:t>Genpool</a:t>
            </a:r>
            <a:endParaRPr lang="de-A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de-AT" dirty="0" smtClean="0"/>
              <a:t>Chromosom, Allel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de-AT" dirty="0" smtClean="0"/>
              <a:t>Genotyp, Phänotyp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de-AT" dirty="0" smtClean="0"/>
              <a:t>heterozygot, homozygot,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de-AT" dirty="0" err="1" smtClean="0"/>
              <a:t>dominat</a:t>
            </a:r>
            <a:r>
              <a:rPr lang="de-AT" dirty="0" smtClean="0"/>
              <a:t>, rezessiv, </a:t>
            </a:r>
            <a:r>
              <a:rPr lang="de-AT" dirty="0" err="1" smtClean="0"/>
              <a:t>kodominat</a:t>
            </a:r>
            <a:endParaRPr lang="de-AT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de-AT" dirty="0" smtClean="0"/>
              <a:t>Idealpopulation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smtClean="0"/>
              <a:t>DROSOPHILA MELANOGASTER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In einer Wildpopulation </a:t>
            </a:r>
          </a:p>
          <a:p>
            <a:pPr>
              <a:buNone/>
            </a:pPr>
            <a:r>
              <a:rPr lang="de-AT" dirty="0" smtClean="0"/>
              <a:t>von 1000 Individuen </a:t>
            </a:r>
          </a:p>
          <a:p>
            <a:pPr>
              <a:buNone/>
            </a:pPr>
            <a:r>
              <a:rPr lang="de-AT" dirty="0" smtClean="0"/>
              <a:t>haben 2 „sepia“ Augen.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Spielen diese 2 eine </a:t>
            </a:r>
          </a:p>
          <a:p>
            <a:pPr>
              <a:buNone/>
            </a:pPr>
            <a:r>
              <a:rPr lang="de-AT" dirty="0" smtClean="0"/>
              <a:t>große Rolle?</a:t>
            </a:r>
          </a:p>
          <a:p>
            <a:pPr>
              <a:buNone/>
            </a:pPr>
            <a:endParaRPr lang="de-AT" dirty="0"/>
          </a:p>
        </p:txBody>
      </p:sp>
      <p:pic>
        <p:nvPicPr>
          <p:cNvPr id="4" name="Grafik 3" descr="http://www.thereheis.com/nucleus3.22/media/gallery/20071210-fruit%20fly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928802"/>
            <a:ext cx="442915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BLUTGRUPPEN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AT" dirty="0" smtClean="0"/>
              <a:t>AB0-System entdeckt von Karl LANDSTEINER 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A und B </a:t>
            </a:r>
            <a:r>
              <a:rPr lang="de-AT" dirty="0" err="1" smtClean="0"/>
              <a:t>kodominant</a:t>
            </a:r>
            <a:r>
              <a:rPr lang="de-AT" dirty="0" smtClean="0"/>
              <a:t>, 0 rezessiv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41% "A", 37% "0", 15% "B" und 7% "AB"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PHENYLKETONURIE (PKU)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AT" dirty="0" smtClean="0"/>
              <a:t>die häufigste </a:t>
            </a:r>
            <a:r>
              <a:rPr lang="de-AT" dirty="0" err="1" smtClean="0"/>
              <a:t>angebore</a:t>
            </a:r>
            <a:r>
              <a:rPr lang="de-AT" dirty="0" smtClean="0"/>
              <a:t> Stoffwechselstörung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1:10000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schwere geistige Entwicklungsstörung 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rezessives Allele a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SICHELZELLENANÄMIE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e-AT" dirty="0" smtClean="0"/>
              <a:t>rezessive Erbkrankheit</a:t>
            </a:r>
          </a:p>
          <a:p>
            <a:pPr>
              <a:lnSpc>
                <a:spcPct val="150000"/>
              </a:lnSpc>
            </a:pPr>
            <a:r>
              <a:rPr lang="de-AT" dirty="0" smtClean="0"/>
              <a:t>rote Blutkörperchen</a:t>
            </a:r>
          </a:p>
          <a:p>
            <a:pPr>
              <a:buNone/>
            </a:pPr>
            <a:r>
              <a:rPr lang="de-AT" dirty="0" smtClean="0"/>
              <a:t>	deformieren sich</a:t>
            </a:r>
          </a:p>
          <a:p>
            <a:pPr>
              <a:lnSpc>
                <a:spcPct val="150000"/>
              </a:lnSpc>
            </a:pPr>
            <a:r>
              <a:rPr lang="de-AT" dirty="0" err="1" smtClean="0"/>
              <a:t>event</a:t>
            </a:r>
            <a:r>
              <a:rPr lang="de-AT" dirty="0" smtClean="0"/>
              <a:t>. Schutz gegen </a:t>
            </a:r>
          </a:p>
          <a:p>
            <a:pPr>
              <a:buNone/>
            </a:pPr>
            <a:r>
              <a:rPr lang="de-AT" dirty="0" smtClean="0"/>
              <a:t>	Malaria </a:t>
            </a:r>
          </a:p>
          <a:p>
            <a:endParaRPr lang="de-AT" dirty="0"/>
          </a:p>
        </p:txBody>
      </p:sp>
      <p:pic>
        <p:nvPicPr>
          <p:cNvPr id="5" name="Grafik 4" descr="http://upload.wikimedia.org/wikipedia/commons/9/92/Sicklecells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571612"/>
            <a:ext cx="400052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b="1" dirty="0" smtClean="0"/>
              <a:t>Genetik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de-AT" dirty="0" smtClean="0"/>
          </a:p>
          <a:p>
            <a:pPr algn="ctr">
              <a:buNone/>
            </a:pPr>
            <a:endParaRPr lang="de-AT" dirty="0" smtClean="0"/>
          </a:p>
          <a:p>
            <a:pPr algn="ctr">
              <a:buNone/>
            </a:pPr>
            <a:r>
              <a:rPr lang="de-AT" dirty="0" smtClean="0"/>
              <a:t>= Vererbungslehre</a:t>
            </a:r>
          </a:p>
          <a:p>
            <a:pPr>
              <a:buNone/>
            </a:pPr>
            <a:r>
              <a:rPr lang="de-AT" dirty="0" smtClean="0"/>
              <a:t>	beschäftigt sich mit der Weitergabe von Erbanlagen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r>
              <a:rPr lang="de-AT" b="1" dirty="0" err="1" smtClean="0"/>
              <a:t>Genpool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 algn="ctr">
              <a:buNone/>
            </a:pPr>
            <a:endParaRPr lang="de-AT" dirty="0" smtClean="0"/>
          </a:p>
          <a:p>
            <a:pPr algn="ctr">
              <a:buNone/>
            </a:pPr>
            <a:r>
              <a:rPr lang="de-AT" dirty="0" smtClean="0"/>
              <a:t>= </a:t>
            </a:r>
            <a:r>
              <a:rPr lang="de-AT" dirty="0" smtClean="0"/>
              <a:t>Gesamtheit aller Genvariationen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Chromosom, Allel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b="1" dirty="0" smtClean="0"/>
              <a:t>Chromosom:</a:t>
            </a:r>
            <a:r>
              <a:rPr lang="de-AT" dirty="0" smtClean="0"/>
              <a:t> enthalten Erbinformation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b="1" dirty="0" smtClean="0"/>
              <a:t>Allel:</a:t>
            </a:r>
            <a:r>
              <a:rPr lang="de-AT" dirty="0" smtClean="0"/>
              <a:t> bestimmte Ausprägung eines Gens an einem bestimmten Ort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Genotyp, Phänotyp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b="1" dirty="0" smtClean="0"/>
              <a:t>Genotyp</a:t>
            </a:r>
            <a:r>
              <a:rPr lang="de-AT" dirty="0" smtClean="0"/>
              <a:t> = </a:t>
            </a:r>
            <a:r>
              <a:rPr lang="de-AT" dirty="0" err="1" smtClean="0"/>
              <a:t>Erbbild</a:t>
            </a:r>
            <a:r>
              <a:rPr lang="de-AT" dirty="0" smtClean="0"/>
              <a:t> </a:t>
            </a:r>
          </a:p>
          <a:p>
            <a:pPr>
              <a:buNone/>
            </a:pPr>
            <a:r>
              <a:rPr lang="de-AT" dirty="0" smtClean="0"/>
              <a:t>		genetische Ausstattung</a:t>
            </a:r>
          </a:p>
          <a:p>
            <a:pPr>
              <a:buNone/>
            </a:pPr>
            <a:r>
              <a:rPr lang="de-AT" dirty="0" smtClean="0"/>
              <a:t>		ändert sich nicht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b="1" dirty="0" smtClean="0"/>
              <a:t>Phänotyp</a:t>
            </a:r>
            <a:r>
              <a:rPr lang="de-AT" dirty="0" smtClean="0"/>
              <a:t> = Erscheinungsbild</a:t>
            </a:r>
          </a:p>
          <a:p>
            <a:pPr>
              <a:buNone/>
            </a:pPr>
            <a:r>
              <a:rPr lang="de-AT" dirty="0" smtClean="0"/>
              <a:t>		tatsächlich körperliche Merkmale</a:t>
            </a:r>
          </a:p>
          <a:p>
            <a:pPr>
              <a:buNone/>
            </a:pPr>
            <a:r>
              <a:rPr lang="de-AT" dirty="0" smtClean="0"/>
              <a:t>		kann sich ändern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143000"/>
          </a:xfrm>
        </p:spPr>
        <p:txBody>
          <a:bodyPr/>
          <a:lstStyle/>
          <a:p>
            <a:r>
              <a:rPr lang="de-AT" b="1" dirty="0" smtClean="0"/>
              <a:t>heterozygot, homozygot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 algn="ctr">
              <a:buNone/>
            </a:pPr>
            <a:r>
              <a:rPr lang="de-AT" dirty="0" smtClean="0"/>
              <a:t>heterozygot = mischerbig;</a:t>
            </a:r>
          </a:p>
          <a:p>
            <a:pPr algn="ctr">
              <a:buNone/>
            </a:pPr>
            <a:endParaRPr lang="de-AT" dirty="0" smtClean="0"/>
          </a:p>
          <a:p>
            <a:pPr algn="ctr">
              <a:buNone/>
            </a:pPr>
            <a:r>
              <a:rPr lang="de-AT" dirty="0" smtClean="0"/>
              <a:t>Homozygot = reinerbig; </a:t>
            </a: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dominant, rezessiv, </a:t>
            </a:r>
            <a:r>
              <a:rPr lang="de-AT" b="1" dirty="0" err="1" smtClean="0"/>
              <a:t>kodominant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b="1" dirty="0" smtClean="0"/>
              <a:t>dominant:</a:t>
            </a:r>
            <a:r>
              <a:rPr lang="de-AT" dirty="0" smtClean="0"/>
              <a:t> Allel setzt sich durch und prägt sich 	auf Phänotyp aus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b="1" dirty="0" smtClean="0"/>
              <a:t>rezessiv:</a:t>
            </a:r>
            <a:r>
              <a:rPr lang="de-AT" dirty="0" smtClean="0"/>
              <a:t> Allel kann sich gegenüber dominanten 	Allel nicht durchsetzen; 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b="1" dirty="0" err="1" smtClean="0"/>
              <a:t>kodomiant</a:t>
            </a:r>
            <a:r>
              <a:rPr lang="de-AT" b="1" dirty="0" smtClean="0"/>
              <a:t>:</a:t>
            </a:r>
            <a:r>
              <a:rPr lang="de-AT" dirty="0" smtClean="0"/>
              <a:t> unterschiedliche Allele wirken 	gleichstark auf Phänotyp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Idealpopulation</a:t>
            </a:r>
            <a:endParaRPr lang="de-AT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de-AT" sz="3200" dirty="0" smtClean="0"/>
              <a:t>keine Mutation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de-AT" sz="3200" dirty="0" smtClean="0"/>
              <a:t>große Population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de-AT" sz="3200" dirty="0" smtClean="0"/>
              <a:t>gleiche Paarungswahrscheinlichkeit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de-AT" sz="3200" dirty="0" smtClean="0"/>
              <a:t>keine Selektion</a:t>
            </a:r>
          </a:p>
          <a:p>
            <a:pPr marL="514350" indent="-514350">
              <a:buFont typeface="+mj-lt"/>
              <a:buAutoNum type="arabicPeriod"/>
            </a:pPr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Bildschirmpräsentation (4:3)</PresentationFormat>
  <Paragraphs>119</Paragraphs>
  <Slides>23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Larissa-Design</vt:lpstr>
      <vt:lpstr>POPULATIONSGENETIK</vt:lpstr>
      <vt:lpstr>BEGRIFFSERKLÄRUNG</vt:lpstr>
      <vt:lpstr> Genetik</vt:lpstr>
      <vt:lpstr>   Genpool</vt:lpstr>
      <vt:lpstr>Chromosom, Allel</vt:lpstr>
      <vt:lpstr>Genotyp, Phänotyp</vt:lpstr>
      <vt:lpstr>heterozygot, homozygot</vt:lpstr>
      <vt:lpstr>dominant, rezessiv, kodominant</vt:lpstr>
      <vt:lpstr>Idealpopulation</vt:lpstr>
      <vt:lpstr>Gregor MENDEL</vt:lpstr>
      <vt:lpstr>Warum hatte er Erfolg?</vt:lpstr>
      <vt:lpstr>MENDELSCHE REGELN</vt:lpstr>
      <vt:lpstr>HARDY-WEINBERG</vt:lpstr>
      <vt:lpstr>HARDY-WEINBERG</vt:lpstr>
      <vt:lpstr>HARDY-WEINBERG-GLEICHGEWICHT</vt:lpstr>
      <vt:lpstr>BEISPIELE</vt:lpstr>
      <vt:lpstr>ALBINISMUS</vt:lpstr>
      <vt:lpstr>ROT-GRÜN-SEHSCHWÄCHE Test</vt:lpstr>
      <vt:lpstr>Auflösung</vt:lpstr>
      <vt:lpstr>DROSOPHILA MELANOGASTER</vt:lpstr>
      <vt:lpstr>BLUTGRUPPEN</vt:lpstr>
      <vt:lpstr>PHENYLKETONURIE (PKU)</vt:lpstr>
      <vt:lpstr>SICHELZELLENANÄMIE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POPULATIONSGENETIK</dc:title>
  <dc:creator>Holzmüller Eva</dc:creator>
  <cp:lastModifiedBy>Holzmüller Eva</cp:lastModifiedBy>
  <cp:revision>50</cp:revision>
  <dcterms:created xsi:type="dcterms:W3CDTF">2009-11-16T11:28:00Z</dcterms:created>
  <dcterms:modified xsi:type="dcterms:W3CDTF">2009-11-19T11:27:18Z</dcterms:modified>
</cp:coreProperties>
</file>