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1"/>
  </p:notesMasterIdLst>
  <p:handoutMasterIdLst>
    <p:handoutMasterId r:id="rId32"/>
  </p:handoutMasterIdLst>
  <p:sldIdLst>
    <p:sldId id="256" r:id="rId2"/>
    <p:sldId id="257" r:id="rId3"/>
    <p:sldId id="261" r:id="rId4"/>
    <p:sldId id="262" r:id="rId5"/>
    <p:sldId id="263" r:id="rId6"/>
    <p:sldId id="264" r:id="rId7"/>
    <p:sldId id="258" r:id="rId8"/>
    <p:sldId id="279" r:id="rId9"/>
    <p:sldId id="281" r:id="rId10"/>
    <p:sldId id="259" r:id="rId11"/>
    <p:sldId id="260" r:id="rId12"/>
    <p:sldId id="265" r:id="rId13"/>
    <p:sldId id="266" r:id="rId14"/>
    <p:sldId id="267" r:id="rId15"/>
    <p:sldId id="268" r:id="rId16"/>
    <p:sldId id="282" r:id="rId17"/>
    <p:sldId id="271" r:id="rId18"/>
    <p:sldId id="272" r:id="rId19"/>
    <p:sldId id="283" r:id="rId20"/>
    <p:sldId id="284" r:id="rId21"/>
    <p:sldId id="274" r:id="rId22"/>
    <p:sldId id="285" r:id="rId23"/>
    <p:sldId id="275" r:id="rId24"/>
    <p:sldId id="276" r:id="rId25"/>
    <p:sldId id="277" r:id="rId26"/>
    <p:sldId id="278" r:id="rId27"/>
    <p:sldId id="280" r:id="rId28"/>
    <p:sldId id="286" r:id="rId29"/>
    <p:sldId id="273" r:id="rId3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1302" autoAdjust="0"/>
  </p:normalViewPr>
  <p:slideViewPr>
    <p:cSldViewPr>
      <p:cViewPr varScale="1">
        <p:scale>
          <a:sx n="63" d="100"/>
          <a:sy n="63" d="100"/>
        </p:scale>
        <p:origin x="-137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90"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3B5B7F-5C24-4B65-A396-79B8F88C37A5}" type="doc">
      <dgm:prSet loTypeId="urn:microsoft.com/office/officeart/2005/8/layout/radial2" loCatId="relationship" qsTypeId="urn:microsoft.com/office/officeart/2005/8/quickstyle/3d1" qsCatId="3D" csTypeId="urn:microsoft.com/office/officeart/2005/8/colors/accent1_2" csCatId="accent1" phldr="1"/>
      <dgm:spPr/>
      <dgm:t>
        <a:bodyPr/>
        <a:lstStyle/>
        <a:p>
          <a:endParaRPr lang="de-DE"/>
        </a:p>
      </dgm:t>
    </dgm:pt>
    <dgm:pt modelId="{06545D62-6206-433A-BA83-8DD143083F2E}">
      <dgm:prSet phldrT="[Text]" custT="1"/>
      <dgm:spPr/>
      <dgm:t>
        <a:bodyPr/>
        <a:lstStyle/>
        <a:p>
          <a:r>
            <a:rPr lang="de-DE" sz="1800" dirty="0" smtClean="0">
              <a:latin typeface="+mj-lt"/>
            </a:rPr>
            <a:t>Satz 1 </a:t>
          </a:r>
          <a:endParaRPr lang="de-DE" sz="1800" dirty="0">
            <a:latin typeface="+mj-lt"/>
          </a:endParaRPr>
        </a:p>
      </dgm:t>
    </dgm:pt>
    <dgm:pt modelId="{56DCAA7B-2B78-441B-86B2-98C474CB1F4D}" type="parTrans" cxnId="{FDEDCE08-01AB-42C4-966C-1D0895B7EE50}">
      <dgm:prSet/>
      <dgm:spPr/>
      <dgm:t>
        <a:bodyPr/>
        <a:lstStyle/>
        <a:p>
          <a:endParaRPr lang="de-DE"/>
        </a:p>
      </dgm:t>
    </dgm:pt>
    <dgm:pt modelId="{2BEB9E78-FBA7-41F8-A4A6-8146B4389598}" type="sibTrans" cxnId="{FDEDCE08-01AB-42C4-966C-1D0895B7EE50}">
      <dgm:prSet/>
      <dgm:spPr/>
      <dgm:t>
        <a:bodyPr/>
        <a:lstStyle/>
        <a:p>
          <a:endParaRPr lang="de-DE"/>
        </a:p>
      </dgm:t>
    </dgm:pt>
    <dgm:pt modelId="{C8753761-E668-4D8B-9D4C-58500A857CD2}">
      <dgm:prSet phldrT="[Text]" custT="1"/>
      <dgm:spPr/>
      <dgm:t>
        <a:bodyPr/>
        <a:lstStyle/>
        <a:p>
          <a:r>
            <a:rPr lang="de-DE" sz="2000" dirty="0" smtClean="0">
              <a:latin typeface="+mj-lt"/>
            </a:rPr>
            <a:t>Spiel 1</a:t>
          </a:r>
          <a:endParaRPr lang="de-DE" sz="2000" dirty="0">
            <a:latin typeface="+mj-lt"/>
          </a:endParaRPr>
        </a:p>
      </dgm:t>
    </dgm:pt>
    <dgm:pt modelId="{5268BA42-D0D3-4DE6-BA96-6625EDB6DE73}" type="parTrans" cxnId="{C6B2DD4C-DAAD-411E-B9F2-4A6173168A1E}">
      <dgm:prSet/>
      <dgm:spPr/>
      <dgm:t>
        <a:bodyPr/>
        <a:lstStyle/>
        <a:p>
          <a:endParaRPr lang="de-DE"/>
        </a:p>
      </dgm:t>
    </dgm:pt>
    <dgm:pt modelId="{380E7C11-EC6B-461A-AD2A-9663CD5DBA13}" type="sibTrans" cxnId="{C6B2DD4C-DAAD-411E-B9F2-4A6173168A1E}">
      <dgm:prSet/>
      <dgm:spPr/>
      <dgm:t>
        <a:bodyPr/>
        <a:lstStyle/>
        <a:p>
          <a:endParaRPr lang="de-DE"/>
        </a:p>
      </dgm:t>
    </dgm:pt>
    <dgm:pt modelId="{E2E11181-84C0-437C-8B6E-54566DB2B0D4}">
      <dgm:prSet phldrT="[Text]" custT="1"/>
      <dgm:spPr/>
      <dgm:t>
        <a:bodyPr/>
        <a:lstStyle/>
        <a:p>
          <a:r>
            <a:rPr lang="de-DE" sz="2000" dirty="0" smtClean="0">
              <a:latin typeface="+mj-lt"/>
            </a:rPr>
            <a:t>...</a:t>
          </a:r>
          <a:endParaRPr lang="de-DE" sz="2000" dirty="0">
            <a:latin typeface="+mj-lt"/>
          </a:endParaRPr>
        </a:p>
      </dgm:t>
    </dgm:pt>
    <dgm:pt modelId="{E3EFFDDD-70D6-4267-A0F6-4DD20F14F9F2}" type="parTrans" cxnId="{89995E6E-540D-4073-9E5A-201F06A8C249}">
      <dgm:prSet/>
      <dgm:spPr/>
      <dgm:t>
        <a:bodyPr/>
        <a:lstStyle/>
        <a:p>
          <a:endParaRPr lang="de-DE"/>
        </a:p>
      </dgm:t>
    </dgm:pt>
    <dgm:pt modelId="{CBFABE76-4440-4DF8-9F19-C72551AD8E6D}" type="sibTrans" cxnId="{89995E6E-540D-4073-9E5A-201F06A8C249}">
      <dgm:prSet/>
      <dgm:spPr/>
      <dgm:t>
        <a:bodyPr/>
        <a:lstStyle/>
        <a:p>
          <a:endParaRPr lang="de-DE"/>
        </a:p>
      </dgm:t>
    </dgm:pt>
    <dgm:pt modelId="{9FFD5F2D-0D7F-40CF-B688-D4390244A457}">
      <dgm:prSet phldrT="[Text]" custT="1"/>
      <dgm:spPr/>
      <dgm:t>
        <a:bodyPr/>
        <a:lstStyle/>
        <a:p>
          <a:r>
            <a:rPr lang="de-DE" sz="1800" dirty="0" smtClean="0"/>
            <a:t>...</a:t>
          </a:r>
          <a:endParaRPr lang="de-DE" sz="1800" dirty="0"/>
        </a:p>
      </dgm:t>
    </dgm:pt>
    <dgm:pt modelId="{8235F1E8-F4E4-4527-A794-A653F3364375}" type="parTrans" cxnId="{28630B9A-815D-44CF-B30F-69523A401C6C}">
      <dgm:prSet/>
      <dgm:spPr/>
      <dgm:t>
        <a:bodyPr/>
        <a:lstStyle/>
        <a:p>
          <a:endParaRPr lang="de-DE"/>
        </a:p>
      </dgm:t>
    </dgm:pt>
    <dgm:pt modelId="{D9A4583A-FC1B-4D4B-ABE1-4D7089C76619}" type="sibTrans" cxnId="{28630B9A-815D-44CF-B30F-69523A401C6C}">
      <dgm:prSet/>
      <dgm:spPr/>
      <dgm:t>
        <a:bodyPr/>
        <a:lstStyle/>
        <a:p>
          <a:endParaRPr lang="de-DE"/>
        </a:p>
      </dgm:t>
    </dgm:pt>
    <dgm:pt modelId="{9C749718-3C8F-4D00-AC06-4913CB1106CC}">
      <dgm:prSet phldrT="[Text]" custT="1"/>
      <dgm:spPr/>
      <dgm:t>
        <a:bodyPr/>
        <a:lstStyle/>
        <a:p>
          <a:r>
            <a:rPr lang="de-DE" sz="2000" dirty="0" smtClean="0">
              <a:latin typeface="+mj-lt"/>
            </a:rPr>
            <a:t>Spiel 1</a:t>
          </a:r>
          <a:endParaRPr lang="de-DE" sz="2000" dirty="0"/>
        </a:p>
      </dgm:t>
    </dgm:pt>
    <dgm:pt modelId="{FA839CAB-B3E5-4EB3-8C91-EAB380CEDAC6}" type="parTrans" cxnId="{38D81251-542C-4E76-97F6-60E81C6C912F}">
      <dgm:prSet/>
      <dgm:spPr/>
      <dgm:t>
        <a:bodyPr/>
        <a:lstStyle/>
        <a:p>
          <a:endParaRPr lang="de-DE"/>
        </a:p>
      </dgm:t>
    </dgm:pt>
    <dgm:pt modelId="{0FC62105-E09E-4C99-B94C-A92E9B46C982}" type="sibTrans" cxnId="{38D81251-542C-4E76-97F6-60E81C6C912F}">
      <dgm:prSet/>
      <dgm:spPr/>
      <dgm:t>
        <a:bodyPr/>
        <a:lstStyle/>
        <a:p>
          <a:endParaRPr lang="de-DE"/>
        </a:p>
      </dgm:t>
    </dgm:pt>
    <dgm:pt modelId="{CE4CC8AE-84F0-493B-B1F1-5EBC0B696FD8}">
      <dgm:prSet phldrT="[Text]" custT="1"/>
      <dgm:spPr/>
      <dgm:t>
        <a:bodyPr/>
        <a:lstStyle/>
        <a:p>
          <a:r>
            <a:rPr lang="de-DE" sz="1800" dirty="0" smtClean="0"/>
            <a:t>Satz n</a:t>
          </a:r>
          <a:endParaRPr lang="de-DE" sz="1800" dirty="0"/>
        </a:p>
      </dgm:t>
    </dgm:pt>
    <dgm:pt modelId="{8A9CA5C6-7E1E-4884-85B3-67B8DF7FC455}" type="parTrans" cxnId="{B9172F04-435C-4C74-AF86-A867D6EA7F39}">
      <dgm:prSet/>
      <dgm:spPr/>
      <dgm:t>
        <a:bodyPr/>
        <a:lstStyle/>
        <a:p>
          <a:endParaRPr lang="de-DE"/>
        </a:p>
      </dgm:t>
    </dgm:pt>
    <dgm:pt modelId="{D5B24287-7899-45E4-885E-396DAF72B732}" type="sibTrans" cxnId="{B9172F04-435C-4C74-AF86-A867D6EA7F39}">
      <dgm:prSet/>
      <dgm:spPr/>
      <dgm:t>
        <a:bodyPr/>
        <a:lstStyle/>
        <a:p>
          <a:endParaRPr lang="de-DE"/>
        </a:p>
      </dgm:t>
    </dgm:pt>
    <dgm:pt modelId="{22B18AE5-7158-4C8E-95AB-F72B189BD70C}">
      <dgm:prSet phldrT="[Text]" custT="1"/>
      <dgm:spPr/>
      <dgm:t>
        <a:bodyPr/>
        <a:lstStyle/>
        <a:p>
          <a:r>
            <a:rPr lang="de-DE" sz="2000" dirty="0" smtClean="0">
              <a:latin typeface="+mj-lt"/>
            </a:rPr>
            <a:t>Spiel 1</a:t>
          </a:r>
          <a:endParaRPr lang="de-DE" sz="2000" dirty="0"/>
        </a:p>
      </dgm:t>
    </dgm:pt>
    <dgm:pt modelId="{6CD2B9DD-B340-4E75-96F0-BB20AF4C50B6}" type="parTrans" cxnId="{A674F1C1-2E42-494E-9065-3A4895BC20E8}">
      <dgm:prSet/>
      <dgm:spPr/>
      <dgm:t>
        <a:bodyPr/>
        <a:lstStyle/>
        <a:p>
          <a:endParaRPr lang="de-DE"/>
        </a:p>
      </dgm:t>
    </dgm:pt>
    <dgm:pt modelId="{6633A63C-4F15-4D6B-93BF-299C0F7647E4}" type="sibTrans" cxnId="{A674F1C1-2E42-494E-9065-3A4895BC20E8}">
      <dgm:prSet/>
      <dgm:spPr/>
      <dgm:t>
        <a:bodyPr/>
        <a:lstStyle/>
        <a:p>
          <a:endParaRPr lang="de-DE"/>
        </a:p>
      </dgm:t>
    </dgm:pt>
    <dgm:pt modelId="{B1FAC870-1FEA-4FFE-A428-DF40724BE74F}">
      <dgm:prSet phldrT="[Text]" custT="1"/>
      <dgm:spPr/>
      <dgm:t>
        <a:bodyPr/>
        <a:lstStyle/>
        <a:p>
          <a:r>
            <a:rPr lang="de-DE" sz="2000" dirty="0" smtClean="0">
              <a:latin typeface="+mj-lt"/>
            </a:rPr>
            <a:t>Spiel n</a:t>
          </a:r>
          <a:endParaRPr lang="de-DE" sz="2000" dirty="0">
            <a:latin typeface="+mj-lt"/>
          </a:endParaRPr>
        </a:p>
      </dgm:t>
    </dgm:pt>
    <dgm:pt modelId="{BD3A93ED-4A14-448F-B952-7407CA8C501D}" type="parTrans" cxnId="{894F4FC2-E143-4705-AF1F-9CCE93A94A33}">
      <dgm:prSet/>
      <dgm:spPr/>
      <dgm:t>
        <a:bodyPr/>
        <a:lstStyle/>
        <a:p>
          <a:endParaRPr lang="de-DE"/>
        </a:p>
      </dgm:t>
    </dgm:pt>
    <dgm:pt modelId="{3E445CAB-8205-47A9-8E18-57491AA8480D}" type="sibTrans" cxnId="{894F4FC2-E143-4705-AF1F-9CCE93A94A33}">
      <dgm:prSet/>
      <dgm:spPr/>
      <dgm:t>
        <a:bodyPr/>
        <a:lstStyle/>
        <a:p>
          <a:endParaRPr lang="de-DE"/>
        </a:p>
      </dgm:t>
    </dgm:pt>
    <dgm:pt modelId="{019737D7-1D98-4AFB-9830-15C8412F99A8}">
      <dgm:prSet custT="1"/>
      <dgm:spPr/>
      <dgm:t>
        <a:bodyPr/>
        <a:lstStyle/>
        <a:p>
          <a:r>
            <a:rPr lang="de-DE" sz="2000" smtClean="0">
              <a:latin typeface="+mj-lt"/>
            </a:rPr>
            <a:t>...</a:t>
          </a:r>
          <a:endParaRPr lang="de-DE" sz="2000" dirty="0">
            <a:latin typeface="+mj-lt"/>
          </a:endParaRPr>
        </a:p>
      </dgm:t>
    </dgm:pt>
    <dgm:pt modelId="{89F7525A-5232-432D-AF7A-BB1769E21AF1}" type="parTrans" cxnId="{C03FDCF0-1E35-4FA8-9E69-3045E172F094}">
      <dgm:prSet/>
      <dgm:spPr/>
      <dgm:t>
        <a:bodyPr/>
        <a:lstStyle/>
        <a:p>
          <a:endParaRPr lang="de-DE"/>
        </a:p>
      </dgm:t>
    </dgm:pt>
    <dgm:pt modelId="{2934B5E7-F71F-4210-BC5B-9D6495D71980}" type="sibTrans" cxnId="{C03FDCF0-1E35-4FA8-9E69-3045E172F094}">
      <dgm:prSet/>
      <dgm:spPr/>
      <dgm:t>
        <a:bodyPr/>
        <a:lstStyle/>
        <a:p>
          <a:endParaRPr lang="de-DE"/>
        </a:p>
      </dgm:t>
    </dgm:pt>
    <dgm:pt modelId="{EDEB3C40-14A8-443E-8F70-DB8AF7CE1841}">
      <dgm:prSet custT="1"/>
      <dgm:spPr/>
      <dgm:t>
        <a:bodyPr/>
        <a:lstStyle/>
        <a:p>
          <a:r>
            <a:rPr lang="de-DE" sz="2000" dirty="0" smtClean="0">
              <a:latin typeface="+mj-lt"/>
            </a:rPr>
            <a:t>Spiel n</a:t>
          </a:r>
          <a:endParaRPr lang="de-DE" sz="2000" dirty="0">
            <a:latin typeface="+mj-lt"/>
          </a:endParaRPr>
        </a:p>
      </dgm:t>
    </dgm:pt>
    <dgm:pt modelId="{BDAD96C8-B2A3-4B58-AC27-3798AD2AD093}" type="parTrans" cxnId="{AEF542A7-1626-41ED-9D17-D97B23474E22}">
      <dgm:prSet/>
      <dgm:spPr/>
      <dgm:t>
        <a:bodyPr/>
        <a:lstStyle/>
        <a:p>
          <a:endParaRPr lang="de-DE"/>
        </a:p>
      </dgm:t>
    </dgm:pt>
    <dgm:pt modelId="{06C3E494-35F5-4B0B-B1BB-E2D996E737CC}" type="sibTrans" cxnId="{AEF542A7-1626-41ED-9D17-D97B23474E22}">
      <dgm:prSet/>
      <dgm:spPr/>
      <dgm:t>
        <a:bodyPr/>
        <a:lstStyle/>
        <a:p>
          <a:endParaRPr lang="de-DE"/>
        </a:p>
      </dgm:t>
    </dgm:pt>
    <dgm:pt modelId="{E6ADA5B6-88D6-4568-8482-3222CC2CC589}">
      <dgm:prSet custT="1"/>
      <dgm:spPr/>
      <dgm:t>
        <a:bodyPr/>
        <a:lstStyle/>
        <a:p>
          <a:r>
            <a:rPr lang="de-DE" sz="2000" smtClean="0">
              <a:latin typeface="+mj-lt"/>
            </a:rPr>
            <a:t>...</a:t>
          </a:r>
          <a:endParaRPr lang="de-DE" sz="2000" dirty="0">
            <a:latin typeface="+mj-lt"/>
          </a:endParaRPr>
        </a:p>
      </dgm:t>
    </dgm:pt>
    <dgm:pt modelId="{7F4835EA-854D-486D-9C44-A95081B2ABB0}" type="parTrans" cxnId="{5092E1AB-F787-4CEE-8A19-86A6C5A6F963}">
      <dgm:prSet/>
      <dgm:spPr/>
      <dgm:t>
        <a:bodyPr/>
        <a:lstStyle/>
        <a:p>
          <a:endParaRPr lang="de-DE"/>
        </a:p>
      </dgm:t>
    </dgm:pt>
    <dgm:pt modelId="{5E40E51C-0EA8-4346-98A1-C489EF211E31}" type="sibTrans" cxnId="{5092E1AB-F787-4CEE-8A19-86A6C5A6F963}">
      <dgm:prSet/>
      <dgm:spPr/>
      <dgm:t>
        <a:bodyPr/>
        <a:lstStyle/>
        <a:p>
          <a:endParaRPr lang="de-DE"/>
        </a:p>
      </dgm:t>
    </dgm:pt>
    <dgm:pt modelId="{7FF7B012-58DD-4841-BB07-69A5EBA9EE61}">
      <dgm:prSet custT="1"/>
      <dgm:spPr/>
      <dgm:t>
        <a:bodyPr/>
        <a:lstStyle/>
        <a:p>
          <a:r>
            <a:rPr lang="de-DE" sz="2000" dirty="0" smtClean="0">
              <a:latin typeface="+mj-lt"/>
            </a:rPr>
            <a:t>Spiel n</a:t>
          </a:r>
          <a:endParaRPr lang="de-DE" sz="2000" dirty="0">
            <a:latin typeface="+mj-lt"/>
          </a:endParaRPr>
        </a:p>
      </dgm:t>
    </dgm:pt>
    <dgm:pt modelId="{57A5E2AF-1C08-4E4E-9C03-B54F34CBA0AA}" type="parTrans" cxnId="{A55B054B-9231-448D-ADB9-5E742059CF8A}">
      <dgm:prSet/>
      <dgm:spPr/>
      <dgm:t>
        <a:bodyPr/>
        <a:lstStyle/>
        <a:p>
          <a:endParaRPr lang="de-DE"/>
        </a:p>
      </dgm:t>
    </dgm:pt>
    <dgm:pt modelId="{24DDCFAB-8A96-41F1-B84B-52AA771F811F}" type="sibTrans" cxnId="{A55B054B-9231-448D-ADB9-5E742059CF8A}">
      <dgm:prSet/>
      <dgm:spPr/>
      <dgm:t>
        <a:bodyPr/>
        <a:lstStyle/>
        <a:p>
          <a:endParaRPr lang="de-DE"/>
        </a:p>
      </dgm:t>
    </dgm:pt>
    <dgm:pt modelId="{137F634F-36B2-4613-A7E3-FC759F0AFE96}" type="pres">
      <dgm:prSet presAssocID="{693B5B7F-5C24-4B65-A396-79B8F88C37A5}" presName="composite" presStyleCnt="0">
        <dgm:presLayoutVars>
          <dgm:chMax val="5"/>
          <dgm:dir/>
          <dgm:animLvl val="ctr"/>
          <dgm:resizeHandles val="exact"/>
        </dgm:presLayoutVars>
      </dgm:prSet>
      <dgm:spPr/>
      <dgm:t>
        <a:bodyPr/>
        <a:lstStyle/>
        <a:p>
          <a:endParaRPr lang="de-DE"/>
        </a:p>
      </dgm:t>
    </dgm:pt>
    <dgm:pt modelId="{F8BE6297-3499-4AA5-A574-6A5EE8F55BD1}" type="pres">
      <dgm:prSet presAssocID="{693B5B7F-5C24-4B65-A396-79B8F88C37A5}" presName="cycle" presStyleCnt="0"/>
      <dgm:spPr/>
    </dgm:pt>
    <dgm:pt modelId="{EF61A996-2F56-4AA1-9E5C-1B47E9CAE620}" type="pres">
      <dgm:prSet presAssocID="{693B5B7F-5C24-4B65-A396-79B8F88C37A5}" presName="centerShape" presStyleCnt="0"/>
      <dgm:spPr/>
    </dgm:pt>
    <dgm:pt modelId="{A158602A-FF1A-466E-AD5E-C36A214F0A2C}" type="pres">
      <dgm:prSet presAssocID="{693B5B7F-5C24-4B65-A396-79B8F88C37A5}" presName="connSite" presStyleLbl="node1" presStyleIdx="0" presStyleCnt="4"/>
      <dgm:spPr/>
    </dgm:pt>
    <dgm:pt modelId="{17F77015-BD8F-4905-B8C9-AF1924337E79}" type="pres">
      <dgm:prSet presAssocID="{693B5B7F-5C24-4B65-A396-79B8F88C37A5}" presName="visible" presStyleLbl="node1" presStyleIdx="0" presStyleCnt="4"/>
      <dgm:spPr/>
    </dgm:pt>
    <dgm:pt modelId="{7888413F-0044-477D-87F9-C6CB2A362B35}" type="pres">
      <dgm:prSet presAssocID="{56DCAA7B-2B78-441B-86B2-98C474CB1F4D}" presName="Name25" presStyleLbl="parChTrans1D1" presStyleIdx="0" presStyleCnt="3"/>
      <dgm:spPr/>
      <dgm:t>
        <a:bodyPr/>
        <a:lstStyle/>
        <a:p>
          <a:endParaRPr lang="de-DE"/>
        </a:p>
      </dgm:t>
    </dgm:pt>
    <dgm:pt modelId="{BD8DA8F2-CE5C-4298-A75A-BA1461FB7883}" type="pres">
      <dgm:prSet presAssocID="{06545D62-6206-433A-BA83-8DD143083F2E}" presName="node" presStyleCnt="0"/>
      <dgm:spPr/>
    </dgm:pt>
    <dgm:pt modelId="{D260B525-39F2-4A3E-A1D4-BA2022E8D015}" type="pres">
      <dgm:prSet presAssocID="{06545D62-6206-433A-BA83-8DD143083F2E}" presName="parentNode" presStyleLbl="node1" presStyleIdx="1" presStyleCnt="4">
        <dgm:presLayoutVars>
          <dgm:chMax val="1"/>
          <dgm:bulletEnabled val="1"/>
        </dgm:presLayoutVars>
      </dgm:prSet>
      <dgm:spPr/>
      <dgm:t>
        <a:bodyPr/>
        <a:lstStyle/>
        <a:p>
          <a:endParaRPr lang="de-DE"/>
        </a:p>
      </dgm:t>
    </dgm:pt>
    <dgm:pt modelId="{944232A8-4765-438D-AD89-303CD5781745}" type="pres">
      <dgm:prSet presAssocID="{06545D62-6206-433A-BA83-8DD143083F2E}" presName="childNode" presStyleLbl="revTx" presStyleIdx="0" presStyleCnt="3">
        <dgm:presLayoutVars>
          <dgm:bulletEnabled val="1"/>
        </dgm:presLayoutVars>
      </dgm:prSet>
      <dgm:spPr/>
      <dgm:t>
        <a:bodyPr/>
        <a:lstStyle/>
        <a:p>
          <a:endParaRPr lang="de-DE"/>
        </a:p>
      </dgm:t>
    </dgm:pt>
    <dgm:pt modelId="{101EDC3A-40B2-42C8-A36B-401754C185E7}" type="pres">
      <dgm:prSet presAssocID="{8235F1E8-F4E4-4527-A794-A653F3364375}" presName="Name25" presStyleLbl="parChTrans1D1" presStyleIdx="1" presStyleCnt="3"/>
      <dgm:spPr/>
      <dgm:t>
        <a:bodyPr/>
        <a:lstStyle/>
        <a:p>
          <a:endParaRPr lang="de-DE"/>
        </a:p>
      </dgm:t>
    </dgm:pt>
    <dgm:pt modelId="{48660E70-9562-4F83-BE57-D8BFD9C02793}" type="pres">
      <dgm:prSet presAssocID="{9FFD5F2D-0D7F-40CF-B688-D4390244A457}" presName="node" presStyleCnt="0"/>
      <dgm:spPr/>
    </dgm:pt>
    <dgm:pt modelId="{530C53C0-1965-4B50-8877-DE2A870DDBB3}" type="pres">
      <dgm:prSet presAssocID="{9FFD5F2D-0D7F-40CF-B688-D4390244A457}" presName="parentNode" presStyleLbl="node1" presStyleIdx="2" presStyleCnt="4">
        <dgm:presLayoutVars>
          <dgm:chMax val="1"/>
          <dgm:bulletEnabled val="1"/>
        </dgm:presLayoutVars>
      </dgm:prSet>
      <dgm:spPr/>
      <dgm:t>
        <a:bodyPr/>
        <a:lstStyle/>
        <a:p>
          <a:endParaRPr lang="de-DE"/>
        </a:p>
      </dgm:t>
    </dgm:pt>
    <dgm:pt modelId="{7CC7C13A-3603-4ACA-A681-0AA34C49F10A}" type="pres">
      <dgm:prSet presAssocID="{9FFD5F2D-0D7F-40CF-B688-D4390244A457}" presName="childNode" presStyleLbl="revTx" presStyleIdx="1" presStyleCnt="3">
        <dgm:presLayoutVars>
          <dgm:bulletEnabled val="1"/>
        </dgm:presLayoutVars>
      </dgm:prSet>
      <dgm:spPr/>
      <dgm:t>
        <a:bodyPr/>
        <a:lstStyle/>
        <a:p>
          <a:endParaRPr lang="de-DE"/>
        </a:p>
      </dgm:t>
    </dgm:pt>
    <dgm:pt modelId="{3E914807-A46D-43C9-AC97-5114BD732AED}" type="pres">
      <dgm:prSet presAssocID="{8A9CA5C6-7E1E-4884-85B3-67B8DF7FC455}" presName="Name25" presStyleLbl="parChTrans1D1" presStyleIdx="2" presStyleCnt="3"/>
      <dgm:spPr/>
      <dgm:t>
        <a:bodyPr/>
        <a:lstStyle/>
        <a:p>
          <a:endParaRPr lang="de-DE"/>
        </a:p>
      </dgm:t>
    </dgm:pt>
    <dgm:pt modelId="{53D48879-CE2D-487D-843F-3537821B0F91}" type="pres">
      <dgm:prSet presAssocID="{CE4CC8AE-84F0-493B-B1F1-5EBC0B696FD8}" presName="node" presStyleCnt="0"/>
      <dgm:spPr/>
    </dgm:pt>
    <dgm:pt modelId="{A62F2251-EAC2-4AAD-BFAC-10CE70732BD9}" type="pres">
      <dgm:prSet presAssocID="{CE4CC8AE-84F0-493B-B1F1-5EBC0B696FD8}" presName="parentNode" presStyleLbl="node1" presStyleIdx="3" presStyleCnt="4">
        <dgm:presLayoutVars>
          <dgm:chMax val="1"/>
          <dgm:bulletEnabled val="1"/>
        </dgm:presLayoutVars>
      </dgm:prSet>
      <dgm:spPr/>
      <dgm:t>
        <a:bodyPr/>
        <a:lstStyle/>
        <a:p>
          <a:endParaRPr lang="de-DE"/>
        </a:p>
      </dgm:t>
    </dgm:pt>
    <dgm:pt modelId="{BD8C04E2-6E8A-4384-93E0-BB9A1852A0EF}" type="pres">
      <dgm:prSet presAssocID="{CE4CC8AE-84F0-493B-B1F1-5EBC0B696FD8}" presName="childNode" presStyleLbl="revTx" presStyleIdx="2" presStyleCnt="3">
        <dgm:presLayoutVars>
          <dgm:bulletEnabled val="1"/>
        </dgm:presLayoutVars>
      </dgm:prSet>
      <dgm:spPr/>
      <dgm:t>
        <a:bodyPr/>
        <a:lstStyle/>
        <a:p>
          <a:endParaRPr lang="de-DE"/>
        </a:p>
      </dgm:t>
    </dgm:pt>
  </dgm:ptLst>
  <dgm:cxnLst>
    <dgm:cxn modelId="{38D81251-542C-4E76-97F6-60E81C6C912F}" srcId="{9FFD5F2D-0D7F-40CF-B688-D4390244A457}" destId="{9C749718-3C8F-4D00-AC06-4913CB1106CC}" srcOrd="0" destOrd="0" parTransId="{FA839CAB-B3E5-4EB3-8C91-EAB380CEDAC6}" sibTransId="{0FC62105-E09E-4C99-B94C-A92E9B46C982}"/>
    <dgm:cxn modelId="{C03FDCF0-1E35-4FA8-9E69-3045E172F094}" srcId="{9FFD5F2D-0D7F-40CF-B688-D4390244A457}" destId="{019737D7-1D98-4AFB-9830-15C8412F99A8}" srcOrd="1" destOrd="0" parTransId="{89F7525A-5232-432D-AF7A-BB1769E21AF1}" sibTransId="{2934B5E7-F71F-4210-BC5B-9D6495D71980}"/>
    <dgm:cxn modelId="{97EAD165-79FF-47D9-ADFA-5CCB06C7CFAD}" type="presOf" srcId="{E2E11181-84C0-437C-8B6E-54566DB2B0D4}" destId="{944232A8-4765-438D-AD89-303CD5781745}" srcOrd="0" destOrd="1" presId="urn:microsoft.com/office/officeart/2005/8/layout/radial2"/>
    <dgm:cxn modelId="{808A046B-2DCC-4862-BFE5-DC23D80B4A2B}" type="presOf" srcId="{693B5B7F-5C24-4B65-A396-79B8F88C37A5}" destId="{137F634F-36B2-4613-A7E3-FC759F0AFE96}" srcOrd="0" destOrd="0" presId="urn:microsoft.com/office/officeart/2005/8/layout/radial2"/>
    <dgm:cxn modelId="{894F4FC2-E143-4705-AF1F-9CCE93A94A33}" srcId="{06545D62-6206-433A-BA83-8DD143083F2E}" destId="{B1FAC870-1FEA-4FFE-A428-DF40724BE74F}" srcOrd="2" destOrd="0" parTransId="{BD3A93ED-4A14-448F-B952-7407CA8C501D}" sibTransId="{3E445CAB-8205-47A9-8E18-57491AA8480D}"/>
    <dgm:cxn modelId="{2C8C89A8-32F9-4D2A-B195-60F333E1DDAC}" type="presOf" srcId="{7FF7B012-58DD-4841-BB07-69A5EBA9EE61}" destId="{BD8C04E2-6E8A-4384-93E0-BB9A1852A0EF}" srcOrd="0" destOrd="2" presId="urn:microsoft.com/office/officeart/2005/8/layout/radial2"/>
    <dgm:cxn modelId="{29717620-E5D8-464B-A94A-2F4E3EF97294}" type="presOf" srcId="{06545D62-6206-433A-BA83-8DD143083F2E}" destId="{D260B525-39F2-4A3E-A1D4-BA2022E8D015}" srcOrd="0" destOrd="0" presId="urn:microsoft.com/office/officeart/2005/8/layout/radial2"/>
    <dgm:cxn modelId="{C4579D5A-B8E1-44D8-8105-E823DE630554}" type="presOf" srcId="{C8753761-E668-4D8B-9D4C-58500A857CD2}" destId="{944232A8-4765-438D-AD89-303CD5781745}" srcOrd="0" destOrd="0" presId="urn:microsoft.com/office/officeart/2005/8/layout/radial2"/>
    <dgm:cxn modelId="{C6B2DD4C-DAAD-411E-B9F2-4A6173168A1E}" srcId="{06545D62-6206-433A-BA83-8DD143083F2E}" destId="{C8753761-E668-4D8B-9D4C-58500A857CD2}" srcOrd="0" destOrd="0" parTransId="{5268BA42-D0D3-4DE6-BA96-6625EDB6DE73}" sibTransId="{380E7C11-EC6B-461A-AD2A-9663CD5DBA13}"/>
    <dgm:cxn modelId="{A674F1C1-2E42-494E-9065-3A4895BC20E8}" srcId="{CE4CC8AE-84F0-493B-B1F1-5EBC0B696FD8}" destId="{22B18AE5-7158-4C8E-95AB-F72B189BD70C}" srcOrd="0" destOrd="0" parTransId="{6CD2B9DD-B340-4E75-96F0-BB20AF4C50B6}" sibTransId="{6633A63C-4F15-4D6B-93BF-299C0F7647E4}"/>
    <dgm:cxn modelId="{D870F009-2A42-40BC-9C55-4C095E0DCCB5}" type="presOf" srcId="{8235F1E8-F4E4-4527-A794-A653F3364375}" destId="{101EDC3A-40B2-42C8-A36B-401754C185E7}" srcOrd="0" destOrd="0" presId="urn:microsoft.com/office/officeart/2005/8/layout/radial2"/>
    <dgm:cxn modelId="{FDEDCE08-01AB-42C4-966C-1D0895B7EE50}" srcId="{693B5B7F-5C24-4B65-A396-79B8F88C37A5}" destId="{06545D62-6206-433A-BA83-8DD143083F2E}" srcOrd="0" destOrd="0" parTransId="{56DCAA7B-2B78-441B-86B2-98C474CB1F4D}" sibTransId="{2BEB9E78-FBA7-41F8-A4A6-8146B4389598}"/>
    <dgm:cxn modelId="{89995E6E-540D-4073-9E5A-201F06A8C249}" srcId="{06545D62-6206-433A-BA83-8DD143083F2E}" destId="{E2E11181-84C0-437C-8B6E-54566DB2B0D4}" srcOrd="1" destOrd="0" parTransId="{E3EFFDDD-70D6-4267-A0F6-4DD20F14F9F2}" sibTransId="{CBFABE76-4440-4DF8-9F19-C72551AD8E6D}"/>
    <dgm:cxn modelId="{0B88DBCB-40C2-4FC7-8503-318DAFAD4FCD}" type="presOf" srcId="{CE4CC8AE-84F0-493B-B1F1-5EBC0B696FD8}" destId="{A62F2251-EAC2-4AAD-BFAC-10CE70732BD9}" srcOrd="0" destOrd="0" presId="urn:microsoft.com/office/officeart/2005/8/layout/radial2"/>
    <dgm:cxn modelId="{5092E1AB-F787-4CEE-8A19-86A6C5A6F963}" srcId="{CE4CC8AE-84F0-493B-B1F1-5EBC0B696FD8}" destId="{E6ADA5B6-88D6-4568-8482-3222CC2CC589}" srcOrd="1" destOrd="0" parTransId="{7F4835EA-854D-486D-9C44-A95081B2ABB0}" sibTransId="{5E40E51C-0EA8-4346-98A1-C489EF211E31}"/>
    <dgm:cxn modelId="{A55B054B-9231-448D-ADB9-5E742059CF8A}" srcId="{CE4CC8AE-84F0-493B-B1F1-5EBC0B696FD8}" destId="{7FF7B012-58DD-4841-BB07-69A5EBA9EE61}" srcOrd="2" destOrd="0" parTransId="{57A5E2AF-1C08-4E4E-9C03-B54F34CBA0AA}" sibTransId="{24DDCFAB-8A96-41F1-B84B-52AA771F811F}"/>
    <dgm:cxn modelId="{072F9F8A-A23F-4E76-9267-33CCCE802E0A}" type="presOf" srcId="{EDEB3C40-14A8-443E-8F70-DB8AF7CE1841}" destId="{7CC7C13A-3603-4ACA-A681-0AA34C49F10A}" srcOrd="0" destOrd="2" presId="urn:microsoft.com/office/officeart/2005/8/layout/radial2"/>
    <dgm:cxn modelId="{28630B9A-815D-44CF-B30F-69523A401C6C}" srcId="{693B5B7F-5C24-4B65-A396-79B8F88C37A5}" destId="{9FFD5F2D-0D7F-40CF-B688-D4390244A457}" srcOrd="1" destOrd="0" parTransId="{8235F1E8-F4E4-4527-A794-A653F3364375}" sibTransId="{D9A4583A-FC1B-4D4B-ABE1-4D7089C76619}"/>
    <dgm:cxn modelId="{A1BFA60F-8255-4238-8C46-66B43D5FB36C}" type="presOf" srcId="{56DCAA7B-2B78-441B-86B2-98C474CB1F4D}" destId="{7888413F-0044-477D-87F9-C6CB2A362B35}" srcOrd="0" destOrd="0" presId="urn:microsoft.com/office/officeart/2005/8/layout/radial2"/>
    <dgm:cxn modelId="{B2A7AEB3-D36E-406F-9DDA-D460ED9582AF}" type="presOf" srcId="{E6ADA5B6-88D6-4568-8482-3222CC2CC589}" destId="{BD8C04E2-6E8A-4384-93E0-BB9A1852A0EF}" srcOrd="0" destOrd="1" presId="urn:microsoft.com/office/officeart/2005/8/layout/radial2"/>
    <dgm:cxn modelId="{10EB58EB-7A8A-4C9F-A4EF-371CE46C0822}" type="presOf" srcId="{8A9CA5C6-7E1E-4884-85B3-67B8DF7FC455}" destId="{3E914807-A46D-43C9-AC97-5114BD732AED}" srcOrd="0" destOrd="0" presId="urn:microsoft.com/office/officeart/2005/8/layout/radial2"/>
    <dgm:cxn modelId="{AEF542A7-1626-41ED-9D17-D97B23474E22}" srcId="{9FFD5F2D-0D7F-40CF-B688-D4390244A457}" destId="{EDEB3C40-14A8-443E-8F70-DB8AF7CE1841}" srcOrd="2" destOrd="0" parTransId="{BDAD96C8-B2A3-4B58-AC27-3798AD2AD093}" sibTransId="{06C3E494-35F5-4B0B-B1BB-E2D996E737CC}"/>
    <dgm:cxn modelId="{DF7D7E7F-C1B5-4FCF-A2CE-66FBF6E4393D}" type="presOf" srcId="{22B18AE5-7158-4C8E-95AB-F72B189BD70C}" destId="{BD8C04E2-6E8A-4384-93E0-BB9A1852A0EF}" srcOrd="0" destOrd="0" presId="urn:microsoft.com/office/officeart/2005/8/layout/radial2"/>
    <dgm:cxn modelId="{DC88367B-12CF-4347-83BB-6964DDEE2E9D}" type="presOf" srcId="{019737D7-1D98-4AFB-9830-15C8412F99A8}" destId="{7CC7C13A-3603-4ACA-A681-0AA34C49F10A}" srcOrd="0" destOrd="1" presId="urn:microsoft.com/office/officeart/2005/8/layout/radial2"/>
    <dgm:cxn modelId="{4419A3E1-34C7-4D1E-8B82-7F35A2F72DCD}" type="presOf" srcId="{9FFD5F2D-0D7F-40CF-B688-D4390244A457}" destId="{530C53C0-1965-4B50-8877-DE2A870DDBB3}" srcOrd="0" destOrd="0" presId="urn:microsoft.com/office/officeart/2005/8/layout/radial2"/>
    <dgm:cxn modelId="{B9172F04-435C-4C74-AF86-A867D6EA7F39}" srcId="{693B5B7F-5C24-4B65-A396-79B8F88C37A5}" destId="{CE4CC8AE-84F0-493B-B1F1-5EBC0B696FD8}" srcOrd="2" destOrd="0" parTransId="{8A9CA5C6-7E1E-4884-85B3-67B8DF7FC455}" sibTransId="{D5B24287-7899-45E4-885E-396DAF72B732}"/>
    <dgm:cxn modelId="{7612ECB3-C115-491F-8857-86372B285425}" type="presOf" srcId="{B1FAC870-1FEA-4FFE-A428-DF40724BE74F}" destId="{944232A8-4765-438D-AD89-303CD5781745}" srcOrd="0" destOrd="2" presId="urn:microsoft.com/office/officeart/2005/8/layout/radial2"/>
    <dgm:cxn modelId="{E91A1912-325F-4877-9921-BB4F22A3DA28}" type="presOf" srcId="{9C749718-3C8F-4D00-AC06-4913CB1106CC}" destId="{7CC7C13A-3603-4ACA-A681-0AA34C49F10A}" srcOrd="0" destOrd="0" presId="urn:microsoft.com/office/officeart/2005/8/layout/radial2"/>
    <dgm:cxn modelId="{6AF2B2D3-AF18-4F8F-B708-FE3EDC013A66}" type="presParOf" srcId="{137F634F-36B2-4613-A7E3-FC759F0AFE96}" destId="{F8BE6297-3499-4AA5-A574-6A5EE8F55BD1}" srcOrd="0" destOrd="0" presId="urn:microsoft.com/office/officeart/2005/8/layout/radial2"/>
    <dgm:cxn modelId="{7A14B91E-D57D-4C90-B623-65CEECA34294}" type="presParOf" srcId="{F8BE6297-3499-4AA5-A574-6A5EE8F55BD1}" destId="{EF61A996-2F56-4AA1-9E5C-1B47E9CAE620}" srcOrd="0" destOrd="0" presId="urn:microsoft.com/office/officeart/2005/8/layout/radial2"/>
    <dgm:cxn modelId="{6D330A50-2523-40B9-BE81-F7A397851BCE}" type="presParOf" srcId="{EF61A996-2F56-4AA1-9E5C-1B47E9CAE620}" destId="{A158602A-FF1A-466E-AD5E-C36A214F0A2C}" srcOrd="0" destOrd="0" presId="urn:microsoft.com/office/officeart/2005/8/layout/radial2"/>
    <dgm:cxn modelId="{798D542C-5999-48A2-9D7C-B93A93C44E00}" type="presParOf" srcId="{EF61A996-2F56-4AA1-9E5C-1B47E9CAE620}" destId="{17F77015-BD8F-4905-B8C9-AF1924337E79}" srcOrd="1" destOrd="0" presId="urn:microsoft.com/office/officeart/2005/8/layout/radial2"/>
    <dgm:cxn modelId="{4797903D-63EF-43C8-8B9E-1FBEF13B32B6}" type="presParOf" srcId="{F8BE6297-3499-4AA5-A574-6A5EE8F55BD1}" destId="{7888413F-0044-477D-87F9-C6CB2A362B35}" srcOrd="1" destOrd="0" presId="urn:microsoft.com/office/officeart/2005/8/layout/radial2"/>
    <dgm:cxn modelId="{267FF2BD-1653-443B-BEAB-B31D225534F5}" type="presParOf" srcId="{F8BE6297-3499-4AA5-A574-6A5EE8F55BD1}" destId="{BD8DA8F2-CE5C-4298-A75A-BA1461FB7883}" srcOrd="2" destOrd="0" presId="urn:microsoft.com/office/officeart/2005/8/layout/radial2"/>
    <dgm:cxn modelId="{3DC5D3AC-6035-43D6-8113-D78D469027F1}" type="presParOf" srcId="{BD8DA8F2-CE5C-4298-A75A-BA1461FB7883}" destId="{D260B525-39F2-4A3E-A1D4-BA2022E8D015}" srcOrd="0" destOrd="0" presId="urn:microsoft.com/office/officeart/2005/8/layout/radial2"/>
    <dgm:cxn modelId="{B4DB5FDB-6E74-4456-BE38-344A837EF930}" type="presParOf" srcId="{BD8DA8F2-CE5C-4298-A75A-BA1461FB7883}" destId="{944232A8-4765-438D-AD89-303CD5781745}" srcOrd="1" destOrd="0" presId="urn:microsoft.com/office/officeart/2005/8/layout/radial2"/>
    <dgm:cxn modelId="{D0AABD0D-F3F3-4BF2-8F32-B42330F1EA13}" type="presParOf" srcId="{F8BE6297-3499-4AA5-A574-6A5EE8F55BD1}" destId="{101EDC3A-40B2-42C8-A36B-401754C185E7}" srcOrd="3" destOrd="0" presId="urn:microsoft.com/office/officeart/2005/8/layout/radial2"/>
    <dgm:cxn modelId="{3F4F6631-289C-4959-B690-2D02CBC5AC83}" type="presParOf" srcId="{F8BE6297-3499-4AA5-A574-6A5EE8F55BD1}" destId="{48660E70-9562-4F83-BE57-D8BFD9C02793}" srcOrd="4" destOrd="0" presId="urn:microsoft.com/office/officeart/2005/8/layout/radial2"/>
    <dgm:cxn modelId="{ACA1E14D-C7E5-4DAB-A55F-3A2E7FAB3A32}" type="presParOf" srcId="{48660E70-9562-4F83-BE57-D8BFD9C02793}" destId="{530C53C0-1965-4B50-8877-DE2A870DDBB3}" srcOrd="0" destOrd="0" presId="urn:microsoft.com/office/officeart/2005/8/layout/radial2"/>
    <dgm:cxn modelId="{D49971E4-F34F-4AA4-83F5-5950768EA2F0}" type="presParOf" srcId="{48660E70-9562-4F83-BE57-D8BFD9C02793}" destId="{7CC7C13A-3603-4ACA-A681-0AA34C49F10A}" srcOrd="1" destOrd="0" presId="urn:microsoft.com/office/officeart/2005/8/layout/radial2"/>
    <dgm:cxn modelId="{93B526C6-A2CB-4AD3-AF93-38AED1984F1B}" type="presParOf" srcId="{F8BE6297-3499-4AA5-A574-6A5EE8F55BD1}" destId="{3E914807-A46D-43C9-AC97-5114BD732AED}" srcOrd="5" destOrd="0" presId="urn:microsoft.com/office/officeart/2005/8/layout/radial2"/>
    <dgm:cxn modelId="{2E5968B2-8838-4F45-9C2F-C2674FED4710}" type="presParOf" srcId="{F8BE6297-3499-4AA5-A574-6A5EE8F55BD1}" destId="{53D48879-CE2D-487D-843F-3537821B0F91}" srcOrd="6" destOrd="0" presId="urn:microsoft.com/office/officeart/2005/8/layout/radial2"/>
    <dgm:cxn modelId="{CD381075-7C94-42B5-87B9-B9D2F56B784C}" type="presParOf" srcId="{53D48879-CE2D-487D-843F-3537821B0F91}" destId="{A62F2251-EAC2-4AAD-BFAC-10CE70732BD9}" srcOrd="0" destOrd="0" presId="urn:microsoft.com/office/officeart/2005/8/layout/radial2"/>
    <dgm:cxn modelId="{9E837A3D-471A-47AF-9DF2-3343C52A8EB6}" type="presParOf" srcId="{53D48879-CE2D-487D-843F-3537821B0F91}" destId="{BD8C04E2-6E8A-4384-93E0-BB9A1852A0EF}" srcOrd="1" destOrd="0" presId="urn:microsoft.com/office/officeart/2005/8/layout/radial2"/>
  </dgm:cxnLst>
  <dgm:bg/>
  <dgm:whole/>
</dgm:dataModel>
</file>

<file path=ppt/diagrams/data2.xml><?xml version="1.0" encoding="utf-8"?>
<dgm:dataModel xmlns:dgm="http://schemas.openxmlformats.org/drawingml/2006/diagram" xmlns:a="http://schemas.openxmlformats.org/drawingml/2006/main">
  <dgm:ptLst>
    <dgm:pt modelId="{8DDDE95D-C738-4B12-8983-356100AEAAE6}" type="doc">
      <dgm:prSet loTypeId="urn:microsoft.com/office/officeart/2005/8/layout/arrow4" loCatId="process" qsTypeId="urn:microsoft.com/office/officeart/2005/8/quickstyle/3d1" qsCatId="3D" csTypeId="urn:microsoft.com/office/officeart/2005/8/colors/accent1_2" csCatId="accent1" phldr="1"/>
      <dgm:spPr/>
      <dgm:t>
        <a:bodyPr/>
        <a:lstStyle/>
        <a:p>
          <a:endParaRPr lang="de-DE"/>
        </a:p>
      </dgm:t>
    </dgm:pt>
    <dgm:pt modelId="{0B1BF4A7-ADB1-4371-AAB4-F7A51E676AF6}">
      <dgm:prSet phldrT="[Text]" custT="1"/>
      <dgm:spPr/>
      <dgm:t>
        <a:bodyPr/>
        <a:lstStyle/>
        <a:p>
          <a:r>
            <a:rPr lang="de-DE" sz="2000" dirty="0" smtClean="0">
              <a:latin typeface="+mj-lt"/>
            </a:rPr>
            <a:t>Gewinn des Punktes</a:t>
          </a:r>
          <a:endParaRPr lang="de-DE" sz="2000" dirty="0">
            <a:latin typeface="+mj-lt"/>
          </a:endParaRPr>
        </a:p>
      </dgm:t>
    </dgm:pt>
    <dgm:pt modelId="{C892C532-CDFF-4FF1-AFA8-875FDBAF0459}" type="parTrans" cxnId="{BC2E16AC-2FE1-466A-AAA1-EEC34A32BBA9}">
      <dgm:prSet/>
      <dgm:spPr/>
      <dgm:t>
        <a:bodyPr/>
        <a:lstStyle/>
        <a:p>
          <a:endParaRPr lang="de-DE"/>
        </a:p>
      </dgm:t>
    </dgm:pt>
    <dgm:pt modelId="{6443D1EB-84C2-4B9E-B858-9ABEE19D362E}" type="sibTrans" cxnId="{BC2E16AC-2FE1-466A-AAA1-EEC34A32BBA9}">
      <dgm:prSet/>
      <dgm:spPr/>
      <dgm:t>
        <a:bodyPr/>
        <a:lstStyle/>
        <a:p>
          <a:endParaRPr lang="de-DE"/>
        </a:p>
      </dgm:t>
    </dgm:pt>
    <dgm:pt modelId="{6DA2A578-C99E-4374-A5CE-9A07696E44CE}">
      <dgm:prSet phldrT="[Text]" custT="1"/>
      <dgm:spPr/>
      <dgm:t>
        <a:bodyPr/>
        <a:lstStyle/>
        <a:p>
          <a:r>
            <a:rPr lang="de-DE" sz="2000" dirty="0" smtClean="0">
              <a:latin typeface="+mj-lt"/>
            </a:rPr>
            <a:t>Verlust des Punktes </a:t>
          </a:r>
          <a:endParaRPr lang="de-DE" sz="2000" dirty="0">
            <a:latin typeface="+mj-lt"/>
          </a:endParaRPr>
        </a:p>
      </dgm:t>
    </dgm:pt>
    <dgm:pt modelId="{D6F66E1B-0496-4D6D-8A91-A27C58D1B070}" type="parTrans" cxnId="{584A8DD4-EAC4-4DC5-A9B2-5E006CC5B9C7}">
      <dgm:prSet/>
      <dgm:spPr/>
      <dgm:t>
        <a:bodyPr/>
        <a:lstStyle/>
        <a:p>
          <a:endParaRPr lang="de-DE"/>
        </a:p>
      </dgm:t>
    </dgm:pt>
    <dgm:pt modelId="{A684F9BC-956E-455F-8BCB-AC6D2D124349}" type="sibTrans" cxnId="{584A8DD4-EAC4-4DC5-A9B2-5E006CC5B9C7}">
      <dgm:prSet/>
      <dgm:spPr/>
      <dgm:t>
        <a:bodyPr/>
        <a:lstStyle/>
        <a:p>
          <a:endParaRPr lang="de-DE"/>
        </a:p>
      </dgm:t>
    </dgm:pt>
    <dgm:pt modelId="{77F3884E-84AA-4D2C-9D32-B72B5ACD1568}" type="pres">
      <dgm:prSet presAssocID="{8DDDE95D-C738-4B12-8983-356100AEAAE6}" presName="compositeShape" presStyleCnt="0">
        <dgm:presLayoutVars>
          <dgm:chMax val="2"/>
          <dgm:dir/>
          <dgm:resizeHandles val="exact"/>
        </dgm:presLayoutVars>
      </dgm:prSet>
      <dgm:spPr/>
      <dgm:t>
        <a:bodyPr/>
        <a:lstStyle/>
        <a:p>
          <a:endParaRPr lang="de-DE"/>
        </a:p>
      </dgm:t>
    </dgm:pt>
    <dgm:pt modelId="{7C6BEFD5-FD49-4EEE-A20A-3B5088B32314}" type="pres">
      <dgm:prSet presAssocID="{0B1BF4A7-ADB1-4371-AAB4-F7A51E676AF6}" presName="upArrow" presStyleLbl="node1" presStyleIdx="0" presStyleCnt="2" custScaleX="34945" custScaleY="46485" custLinFactX="64679" custLinFactNeighborX="100000" custLinFactNeighborY="3485"/>
      <dgm:spPr/>
    </dgm:pt>
    <dgm:pt modelId="{38151A51-395C-4876-8D59-4266E3957EFE}" type="pres">
      <dgm:prSet presAssocID="{0B1BF4A7-ADB1-4371-AAB4-F7A51E676AF6}" presName="upArrowText" presStyleLbl="revTx" presStyleIdx="0" presStyleCnt="2" custScaleY="25950" custLinFactNeighborX="24125" custLinFactNeighborY="-23584">
        <dgm:presLayoutVars>
          <dgm:chMax val="0"/>
          <dgm:bulletEnabled val="1"/>
        </dgm:presLayoutVars>
      </dgm:prSet>
      <dgm:spPr/>
      <dgm:t>
        <a:bodyPr/>
        <a:lstStyle/>
        <a:p>
          <a:endParaRPr lang="de-DE"/>
        </a:p>
      </dgm:t>
    </dgm:pt>
    <dgm:pt modelId="{269A68A4-D80E-4C3B-A073-827E80ED980B}" type="pres">
      <dgm:prSet presAssocID="{6DA2A578-C99E-4374-A5CE-9A07696E44CE}" presName="downArrow" presStyleLbl="node1" presStyleIdx="1" presStyleCnt="2" custScaleX="34944" custScaleY="46485" custLinFactX="34678" custLinFactNeighborX="100000" custLinFactNeighborY="-30924"/>
      <dgm:spPr/>
    </dgm:pt>
    <dgm:pt modelId="{22210E92-FA51-4A58-9FF4-17C6CD1DC128}" type="pres">
      <dgm:prSet presAssocID="{6DA2A578-C99E-4374-A5CE-9A07696E44CE}" presName="downArrowText" presStyleLbl="revTx" presStyleIdx="1" presStyleCnt="2" custScaleY="34407" custLinFactNeighborX="8539" custLinFactNeighborY="6720">
        <dgm:presLayoutVars>
          <dgm:chMax val="0"/>
          <dgm:bulletEnabled val="1"/>
        </dgm:presLayoutVars>
      </dgm:prSet>
      <dgm:spPr/>
      <dgm:t>
        <a:bodyPr/>
        <a:lstStyle/>
        <a:p>
          <a:endParaRPr lang="de-DE"/>
        </a:p>
      </dgm:t>
    </dgm:pt>
  </dgm:ptLst>
  <dgm:cxnLst>
    <dgm:cxn modelId="{BC2E16AC-2FE1-466A-AAA1-EEC34A32BBA9}" srcId="{8DDDE95D-C738-4B12-8983-356100AEAAE6}" destId="{0B1BF4A7-ADB1-4371-AAB4-F7A51E676AF6}" srcOrd="0" destOrd="0" parTransId="{C892C532-CDFF-4FF1-AFA8-875FDBAF0459}" sibTransId="{6443D1EB-84C2-4B9E-B858-9ABEE19D362E}"/>
    <dgm:cxn modelId="{34769E0D-C1E7-4800-9B6F-5C07BD31434C}" type="presOf" srcId="{8DDDE95D-C738-4B12-8983-356100AEAAE6}" destId="{77F3884E-84AA-4D2C-9D32-B72B5ACD1568}" srcOrd="0" destOrd="0" presId="urn:microsoft.com/office/officeart/2005/8/layout/arrow4"/>
    <dgm:cxn modelId="{288D32B6-73FB-48B9-A536-75B125AE42CD}" type="presOf" srcId="{6DA2A578-C99E-4374-A5CE-9A07696E44CE}" destId="{22210E92-FA51-4A58-9FF4-17C6CD1DC128}" srcOrd="0" destOrd="0" presId="urn:microsoft.com/office/officeart/2005/8/layout/arrow4"/>
    <dgm:cxn modelId="{FFA4C242-29B8-4874-B3B4-0082D9F715E9}" type="presOf" srcId="{0B1BF4A7-ADB1-4371-AAB4-F7A51E676AF6}" destId="{38151A51-395C-4876-8D59-4266E3957EFE}" srcOrd="0" destOrd="0" presId="urn:microsoft.com/office/officeart/2005/8/layout/arrow4"/>
    <dgm:cxn modelId="{584A8DD4-EAC4-4DC5-A9B2-5E006CC5B9C7}" srcId="{8DDDE95D-C738-4B12-8983-356100AEAAE6}" destId="{6DA2A578-C99E-4374-A5CE-9A07696E44CE}" srcOrd="1" destOrd="0" parTransId="{D6F66E1B-0496-4D6D-8A91-A27C58D1B070}" sibTransId="{A684F9BC-956E-455F-8BCB-AC6D2D124349}"/>
    <dgm:cxn modelId="{8864156B-223B-48D2-B12B-7A28E7E5252B}" type="presParOf" srcId="{77F3884E-84AA-4D2C-9D32-B72B5ACD1568}" destId="{7C6BEFD5-FD49-4EEE-A20A-3B5088B32314}" srcOrd="0" destOrd="0" presId="urn:microsoft.com/office/officeart/2005/8/layout/arrow4"/>
    <dgm:cxn modelId="{0253B4B3-E87F-474A-BA25-384F3995913A}" type="presParOf" srcId="{77F3884E-84AA-4D2C-9D32-B72B5ACD1568}" destId="{38151A51-395C-4876-8D59-4266E3957EFE}" srcOrd="1" destOrd="0" presId="urn:microsoft.com/office/officeart/2005/8/layout/arrow4"/>
    <dgm:cxn modelId="{BD4AFD6E-8373-4ECA-8763-5AF94C76257A}" type="presParOf" srcId="{77F3884E-84AA-4D2C-9D32-B72B5ACD1568}" destId="{269A68A4-D80E-4C3B-A073-827E80ED980B}" srcOrd="2" destOrd="0" presId="urn:microsoft.com/office/officeart/2005/8/layout/arrow4"/>
    <dgm:cxn modelId="{8D554149-C875-48C9-A58E-5932DDA74D5C}" type="presParOf" srcId="{77F3884E-84AA-4D2C-9D32-B72B5ACD1568}" destId="{22210E92-FA51-4A58-9FF4-17C6CD1DC128}" srcOrd="3" destOrd="0" presId="urn:microsoft.com/office/officeart/2005/8/layout/arrow4"/>
  </dgm:cxnLst>
  <dgm:bg/>
  <dgm:whole/>
</dgm:dataModel>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00CA9D-7AB8-4204-A2C4-6F13C6D07B08}" type="datetimeFigureOut">
              <a:rPr lang="de-DE" smtClean="0"/>
              <a:pPr/>
              <a:t>29.10.2009</a:t>
            </a:fld>
            <a:endParaRPr lang="de-D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de-DE" smtClean="0"/>
              <a:t>Seminar für LAK (Angewandte Mathematik)</a:t>
            </a:r>
            <a:endParaRPr lang="de-D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E117A2-6F29-4EBA-AE47-FD8629F061B2}" type="slidenum">
              <a:rPr lang="de-DE" smtClean="0"/>
              <a:pPr/>
              <a:t>‹#›</a:t>
            </a:fld>
            <a:endParaRPr lang="de-DE"/>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2AB2BC-F09E-45A6-B3B0-D28E4CFD4707}" type="datetimeFigureOut">
              <a:rPr lang="de-DE" smtClean="0"/>
              <a:pPr/>
              <a:t>29.10.2009</a:t>
            </a:fld>
            <a:endParaRPr lang="de-D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de-DE" smtClean="0"/>
              <a:t>Seminar für LAK (Angewandte Mathematik)</a:t>
            </a:r>
            <a:endParaRPr lang="de-D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12C44B-115E-4E75-AE13-25A0363601DC}" type="slidenum">
              <a:rPr lang="de-DE" smtClean="0"/>
              <a:pPr/>
              <a:t>‹#›</a:t>
            </a:fld>
            <a:endParaRPr lang="de-DE"/>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de.wikipedia.org/wiki/Wimbledon_Championship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de.wikipedia.org/wiki/Spielfeld"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de.wikipedia.org/wiki/Videobeweis" TargetMode="External"/><Relationship Id="rId4" Type="http://schemas.openxmlformats.org/officeDocument/2006/relationships/hyperlink" Target="http://de.wikipedia.org/wiki/Meter"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E912C44B-115E-4E75-AE13-25A0363601DC}" type="slidenum">
              <a:rPr lang="de-DE" smtClean="0"/>
              <a:pPr/>
              <a:t>1</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Wir</a:t>
            </a:r>
            <a:r>
              <a:rPr lang="de-DE" baseline="0" dirty="0" smtClean="0"/>
              <a:t> wollen jetzt das Tennisspiel mathematisch modellieren udn mit Hilfe dieses Modells einige Fragen untersuchen, die die Struktur eines Tennismatches betreffen. </a:t>
            </a:r>
          </a:p>
          <a:p>
            <a:r>
              <a:rPr lang="de-DE" baseline="0" dirty="0" smtClean="0"/>
              <a:t>Zu dem will ich einige Begriffe und Grundtatsachen der Wahrscheinlichkeitsrechnung wiederholen. </a:t>
            </a:r>
          </a:p>
          <a:p>
            <a:r>
              <a:rPr lang="de-DE" baseline="0" dirty="0" smtClean="0"/>
              <a:t>Als Versuch J betrachten wir den Gewinn eines einzelnen Punktes. Dieser Versuch kann für den betrachteten Spieler 2 sich ausschließende Ausgänge besitzen. Der Punkt wurde gewonnen (Ereignis A), oder der Punkt wurde verloren (Ereignis B). </a:t>
            </a:r>
          </a:p>
          <a:p>
            <a:r>
              <a:rPr lang="de-DE" baseline="0" dirty="0" smtClean="0"/>
              <a:t>Als Häufigkeit des zufälligen Ereignisses A (bzw. B) in einer Reihe aus n Versuchen wird das Verhältnis m/n bezeichnet, wobei m die Anzahl derjenigen Versuche ist, in denen das Ereignis A (bzw. B) eingetreten ist, und n die Gesamtzahl an Versuchen darstellt. </a:t>
            </a:r>
            <a:endParaRPr lang="de-DE" dirty="0"/>
          </a:p>
        </p:txBody>
      </p:sp>
      <p:sp>
        <p:nvSpPr>
          <p:cNvPr id="4" name="Slide Number Placeholder 3"/>
          <p:cNvSpPr>
            <a:spLocks noGrp="1"/>
          </p:cNvSpPr>
          <p:nvPr>
            <p:ph type="sldNum" sz="quarter" idx="10"/>
          </p:nvPr>
        </p:nvSpPr>
        <p:spPr/>
        <p:txBody>
          <a:bodyPr/>
          <a:lstStyle/>
          <a:p>
            <a:fld id="{E912C44B-115E-4E75-AE13-25A0363601DC}" type="slidenum">
              <a:rPr lang="de-DE" smtClean="0"/>
              <a:pPr/>
              <a:t>10</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Wenn man eine die Häufigkeit</a:t>
            </a:r>
            <a:r>
              <a:rPr lang="de-DE" baseline="0" dirty="0" smtClean="0"/>
              <a:t> m/n des Auftretens des Versuchausgangs A bezüglich einer hinreichend langen Folge von n Versuchen betrachtet, so unterscheidet sie sich nur wenig von einer gewissen Größe P(A). In dieser Tatsache offenbart sich die Eigenschaft der sogenannten statistischen Stabilität der Häufigkeit. Dabei wird die Größe P(A) als Wahrscheinlichkeit des Ereignisses A angesehen. </a:t>
            </a:r>
          </a:p>
          <a:p>
            <a:r>
              <a:rPr lang="de-DE" baseline="0" dirty="0" smtClean="0"/>
              <a:t>Je größer dei Zahl n der durchgeführten Versuche ist, desto weniger weicht die Häufigkeit m/n von der Wahrscheinlichkeit P(A) ab. </a:t>
            </a:r>
          </a:p>
          <a:p>
            <a:r>
              <a:rPr lang="de-DE" baseline="0" dirty="0" smtClean="0"/>
              <a:t>Mathematisch bestätigt wird diese eyperimentell vielfach überprüfte Tatsache im Satz von Bernoulli (einer der Formen des Gesetzes der großen Zahlen). </a:t>
            </a:r>
          </a:p>
          <a:p>
            <a:r>
              <a:rPr lang="de-DE" baseline="0" dirty="0" smtClean="0"/>
              <a:t>Aus diesem Grund sieht man bei der Durchführung einer großen Anzahl von Versuchen die Häufigkeit m/n als Näherungswert für die Wahrscheinlichkeit P(A) an. Dabei gilt stets </a:t>
            </a:r>
          </a:p>
          <a:p>
            <a:r>
              <a:rPr lang="de-DE" baseline="0" dirty="0" smtClean="0"/>
              <a:t>[Text]</a:t>
            </a:r>
          </a:p>
          <a:p>
            <a:endParaRPr lang="de-DE" dirty="0"/>
          </a:p>
        </p:txBody>
      </p:sp>
      <p:sp>
        <p:nvSpPr>
          <p:cNvPr id="4" name="Slide Number Placeholder 3"/>
          <p:cNvSpPr>
            <a:spLocks noGrp="1"/>
          </p:cNvSpPr>
          <p:nvPr>
            <p:ph type="sldNum" sz="quarter" idx="10"/>
          </p:nvPr>
        </p:nvSpPr>
        <p:spPr/>
        <p:txBody>
          <a:bodyPr/>
          <a:lstStyle/>
          <a:p>
            <a:fld id="{E912C44B-115E-4E75-AE13-25A0363601DC}" type="slidenum">
              <a:rPr lang="de-DE" smtClean="0"/>
              <a:pPr/>
              <a:t>11</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Wir wollen jetzt annehmen, dass für jeden Spieler die Wahrscheinlichkiet P(A), das ein Punkt von ihm gewonnen wird, sowie</a:t>
            </a:r>
            <a:r>
              <a:rPr lang="de-DE" baseline="0" dirty="0" smtClean="0"/>
              <a:t> die Wahrscheinlichkeit P(B), dass er verloren wir, bekannt ist. (P(A) ist hier klarerweise eine relative Größe, weil sie ja davon abhängt, auf wen der betreffende Spieler trifft)</a:t>
            </a:r>
          </a:p>
          <a:p>
            <a:r>
              <a:rPr lang="de-DE" baseline="0" dirty="0" smtClean="0"/>
              <a:t>Selbstverständlich gilt:</a:t>
            </a:r>
          </a:p>
          <a:p>
            <a:r>
              <a:rPr lang="de-DE" baseline="0" dirty="0" smtClean="0"/>
              <a:t>P(A) + P(B) = 1</a:t>
            </a:r>
          </a:p>
          <a:p>
            <a:endParaRPr lang="de-DE" baseline="0" dirty="0" smtClean="0"/>
          </a:p>
          <a:p>
            <a:r>
              <a:rPr lang="de-DE" baseline="0" dirty="0" smtClean="0"/>
              <a:t>Als [Text]</a:t>
            </a:r>
          </a:p>
          <a:p>
            <a:r>
              <a:rPr lang="de-DE" baseline="0" dirty="0" smtClean="0"/>
              <a:t>Dabei werden diejenigen Versuchsausgänge, die zu A und B gleichzeitig führen, nur einmal gezählt. </a:t>
            </a:r>
          </a:p>
          <a:p>
            <a:endParaRPr lang="de-DE" baseline="0" dirty="0" smtClean="0"/>
          </a:p>
          <a:p>
            <a:r>
              <a:rPr lang="de-DE" baseline="0" dirty="0" smtClean="0"/>
              <a:t>Als [Text]</a:t>
            </a:r>
          </a:p>
          <a:p>
            <a:endParaRPr lang="de-DE" baseline="0" dirty="0" smtClean="0"/>
          </a:p>
          <a:p>
            <a:endParaRPr lang="de-DE" dirty="0"/>
          </a:p>
        </p:txBody>
      </p:sp>
      <p:sp>
        <p:nvSpPr>
          <p:cNvPr id="4" name="Slide Number Placeholder 3"/>
          <p:cNvSpPr>
            <a:spLocks noGrp="1"/>
          </p:cNvSpPr>
          <p:nvPr>
            <p:ph type="sldNum" sz="quarter" idx="10"/>
          </p:nvPr>
        </p:nvSpPr>
        <p:spPr/>
        <p:txBody>
          <a:bodyPr/>
          <a:lstStyle/>
          <a:p>
            <a:fld id="{E912C44B-115E-4E75-AE13-25A0363601DC}" type="slidenum">
              <a:rPr lang="de-DE" smtClean="0"/>
              <a:pPr/>
              <a:t>12</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[Text]</a:t>
            </a:r>
          </a:p>
          <a:p>
            <a:endParaRPr lang="de-DE" dirty="0" smtClean="0"/>
          </a:p>
          <a:p>
            <a:r>
              <a:rPr lang="de-DE" dirty="0" smtClean="0"/>
              <a:t>In unserem Fall fürhrt der Versuch</a:t>
            </a:r>
            <a:r>
              <a:rPr lang="de-DE" baseline="0" dirty="0" smtClean="0"/>
              <a:t> J nur zu 2 unvereinbaren Versuchsausgängen (Gewinn oder Verlust) der Punktes. Ihre Summe A+B ist das sichere Ereignis, dessen Wahrscheinlichkeit 1 beträgt. D.h.: P(A+B) = 1</a:t>
            </a:r>
          </a:p>
          <a:p>
            <a:r>
              <a:rPr lang="de-DE" baseline="0" dirty="0" smtClean="0"/>
              <a:t>Das Produkt AB ist das unmögliche Ereignis: P(AB)=0</a:t>
            </a:r>
          </a:p>
          <a:p>
            <a:endParaRPr lang="de-DE" baseline="0" dirty="0" smtClean="0"/>
          </a:p>
          <a:p>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Diese Formel stellt</a:t>
            </a:r>
            <a:r>
              <a:rPr lang="de-DE" baseline="0" dirty="0" smtClean="0"/>
              <a:t> einen Spezialfall des Additionssatzes für Wahrscheinlichkiet dar: Wenn die Ausgänge A und B des Versuches J unvereinbar sind, so ist die Wahrscheinlichkeit der Summe A+B der Ereignisse A und B gleich der Summe der Wahrscheinlichkeiten dieser Ereignisse: P(A+B) = P(A)+P(B)</a:t>
            </a:r>
          </a:p>
          <a:p>
            <a:r>
              <a:rPr lang="de-DE" baseline="0" dirty="0" smtClean="0"/>
              <a:t>Der Additionssatz der Wahrscheinlichkeitsrechnung lässt sich auf den Fall verallgemeinern, dass der Versuch zu einer beliebiegn endlichen Zahl paarweise unvereinbarer Ereignisse B1, ..., Bk führt. </a:t>
            </a:r>
          </a:p>
          <a:p>
            <a:r>
              <a:rPr lang="de-DE" baseline="0" dirty="0" smtClean="0"/>
              <a:t>Das heißt [Text]</a:t>
            </a:r>
          </a:p>
          <a:p>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14</a:t>
            </a:fld>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Im weiteren brauchen wir noch</a:t>
            </a:r>
            <a:r>
              <a:rPr lang="de-DE" baseline="0" dirty="0" smtClean="0"/>
              <a:t> den Begriff der bedingten Wahrscheinlichkeit des Eintretens des Ereignisses A unter der Bedingung, dass das Ereignis B bereits eingetreten ist. </a:t>
            </a:r>
          </a:p>
          <a:p>
            <a:r>
              <a:rPr lang="de-DE" baseline="0" dirty="0" smtClean="0"/>
              <a:t>Bedingte Wahrscheinlichkeit heißt das Verhältnis aus der Zahl derjenigen Versuchsausgänge von J, die gleichzeitig zu A und B führen, zur Zahl derjenigen Ausgänge, die zu B führen. </a:t>
            </a:r>
          </a:p>
          <a:p>
            <a:r>
              <a:rPr lang="de-DE" baseline="0" dirty="0" smtClean="0"/>
              <a:t>Diese Definition besagt: [Formel]</a:t>
            </a:r>
          </a:p>
          <a:p>
            <a:endParaRPr lang="de-DE" baseline="0" dirty="0" smtClean="0"/>
          </a:p>
          <a:p>
            <a:r>
              <a:rPr lang="de-DE" baseline="0" dirty="0" smtClean="0"/>
              <a:t>[Text unten]</a:t>
            </a:r>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15</a:t>
            </a:fld>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Da wir wissen, dass das Ereignis A unabhängig</a:t>
            </a:r>
            <a:r>
              <a:rPr lang="de-DE" baseline="0" dirty="0" smtClean="0"/>
              <a:t> vom Ereignis B ist und somit die bedingte Wahrscheinlichkeit gleich der unbedingten Wahrscheinlichkeit ist, folgt, dass für unabhängige Ereignisse der Multiplikationssatz der Wahrscheinlichkeitsrechnung gültig ist. </a:t>
            </a:r>
          </a:p>
          <a:p>
            <a:endParaRPr lang="de-DE" baseline="0" dirty="0" smtClean="0"/>
          </a:p>
          <a:p>
            <a:r>
              <a:rPr lang="de-DE" baseline="0" dirty="0" smtClean="0"/>
              <a:t>Wissen: P(A|B) = P(A)</a:t>
            </a:r>
          </a:p>
          <a:p>
            <a:r>
              <a:rPr lang="de-DE" baseline="0" dirty="0" smtClean="0"/>
              <a:t>Deifinition bedingte Wahrscheinlichkeit:</a:t>
            </a:r>
          </a:p>
          <a:p>
            <a:r>
              <a:rPr lang="de-DE" baseline="0" dirty="0" smtClean="0"/>
              <a:t>P(A|B) = P(AB) / P(B)</a:t>
            </a:r>
          </a:p>
          <a:p>
            <a:endParaRPr lang="de-DE" baseline="0" dirty="0" smtClean="0"/>
          </a:p>
          <a:p>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16</a:t>
            </a:fld>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de-DE" dirty="0" smtClean="0"/>
              <a:t>DU</a:t>
            </a:r>
            <a:r>
              <a:rPr lang="de-DE" baseline="0" dirty="0" smtClean="0"/>
              <a:t> und ICH, wir spielen jetzt Tennis und wir wollen jetzt ein mathematisches Modell konstruieren. Wir setzen die Wahrscheinlichkeiten, dass ICH einen Punkt mache bzw. DU einen Punkt machst als bekannt voraus. </a:t>
            </a:r>
          </a:p>
          <a:p>
            <a:r>
              <a:rPr lang="de-DE" baseline="0" dirty="0" smtClean="0"/>
              <a:t>Als BSP nehmen wir: </a:t>
            </a:r>
          </a:p>
          <a:p>
            <a:r>
              <a:rPr lang="de-DE" baseline="0" dirty="0" smtClean="0"/>
              <a:t>	P(I) = 0,6</a:t>
            </a:r>
          </a:p>
          <a:p>
            <a:r>
              <a:rPr lang="de-DE" baseline="0" dirty="0" smtClean="0"/>
              <a:t>	P(D) = 0,4</a:t>
            </a:r>
          </a:p>
          <a:p>
            <a:r>
              <a:rPr lang="de-DE" baseline="0" dirty="0" smtClean="0"/>
              <a:t>Das heißt ICH spiele etwas besser als DU. </a:t>
            </a:r>
          </a:p>
          <a:p>
            <a:r>
              <a:rPr lang="de-DE" baseline="0" dirty="0" smtClean="0"/>
              <a:t>Klarerweise ist P(I) + P(D) = 0,4 + 0,6 = 1</a:t>
            </a:r>
          </a:p>
          <a:p>
            <a:r>
              <a:rPr lang="de-DE" baseline="0" dirty="0" smtClean="0"/>
              <a:t>(Denn der Gewinn der Gewinn eines Punktes der einen Seite, bedeutet den Verlust für die andere Seite). </a:t>
            </a:r>
          </a:p>
          <a:p>
            <a:r>
              <a:rPr lang="de-DE" baseline="0" dirty="0" smtClean="0"/>
              <a:t>In der Abbildung ist dargestellt, wie sich der Spielstand während eines Spiels ändern kann. </a:t>
            </a:r>
          </a:p>
          <a:p>
            <a:endParaRPr lang="de-DE" baseline="0" dirty="0" smtClean="0"/>
          </a:p>
          <a:p>
            <a:r>
              <a:rPr lang="de-DE" baseline="0" dirty="0" smtClean="0"/>
              <a:t>Die Zahlen neben den Pfeilen geben an, mit welcher Wahrscheinlichkeit die entsprechende Änderung des Spielstandes erfolgt.</a:t>
            </a:r>
          </a:p>
          <a:p>
            <a:r>
              <a:rPr lang="de-DE" baseline="0" dirty="0" smtClean="0"/>
              <a:t>Beim Stand „15 beide“ gewinne ICH mit einer Wahrscheinlichkeit von 0,6 den nächsten Punkt, sodass es nachher 30:15 steht, während DU mit einer Wahrscheinlichkeit von 0,4 den nächsten Punkt gewinnst und wir damit den Spielstand 15:30 hätten.</a:t>
            </a:r>
          </a:p>
          <a:p>
            <a:endParaRPr lang="de-DE" baseline="0" dirty="0" smtClean="0"/>
          </a:p>
          <a:p>
            <a:r>
              <a:rPr lang="de-DE" baseline="0" dirty="0" smtClean="0"/>
              <a:t>Es liegt jetzt ein sogenanntes System vor. Der Zustand des Systems wird durch den Spielstand innerhalb eines Spiels bestimmt. Der Übergang von einem Zustand in den anderen </a:t>
            </a:r>
          </a:p>
          <a:p>
            <a:endParaRPr lang="de-DE" baseline="0" dirty="0" smtClean="0"/>
          </a:p>
          <a:p>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17</a:t>
            </a:fld>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Es liegt jetzt ein sogenanntes System vor. Der Zustand des Systems wird durch den Spielstand innerhalb eines Spiels bestimmt. Der Übergang von einem Zustand oder Spielstand zum nächsten hängt nur vom augenblicklichen Zustand und natürlich von der Übergangswahrscheinlichkeit (d.h. Von der neben dem betreffenden Pfeil stehenden Zahl) ab, nicht aber von den vorhergehenden Zuständen. </a:t>
            </a:r>
          </a:p>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By the way: wir idealisieren dabei natürlich die Situation etwas. Wir berücksichtigen ja nicht Umstände, wie z.B.: den Vorteil des Aufschlägers, psychologische Faktoren, dass man sich natürlich an den Stil des Partners anpasst usw. </a:t>
            </a:r>
          </a:p>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Ein </a:t>
            </a:r>
            <a:r>
              <a:rPr lang="de-DE" sz="1200" kern="1200" dirty="0" smtClean="0">
                <a:solidFill>
                  <a:schemeClr val="tx1"/>
                </a:solidFill>
                <a:latin typeface="+mn-lt"/>
                <a:ea typeface="+mn-ea"/>
                <a:cs typeface="+mn-cs"/>
              </a:rPr>
              <a:t>beliebiges System, in dem der Übergang aus einem Zustand in einen anderen nicht von der Vorgeschichte des Prozesses, sondern nur vom aktuellen Zustand abhängt, nennt man Markowsche Kette. </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baseline="0" dirty="0" smtClean="0">
                <a:solidFill>
                  <a:schemeClr val="tx1"/>
                </a:solidFill>
                <a:latin typeface="+mn-lt"/>
                <a:ea typeface="+mn-ea"/>
                <a:cs typeface="+mn-cs"/>
              </a:rPr>
              <a:t>Im Allgemeinen kann man eine endliche Markowsche Kette in Form eines geometrischen Schemas (eines sogenannten orientierten Graphen) beschreiben, wobei die Rechtecke (also die Knoten des Graphen) die Zustände darstellen und die sie verbindenen Pfeile (Kanten des Graphen) die Übergänge von einem Zustand in einen anderen angeben. </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baseline="0" dirty="0" smtClean="0">
                <a:solidFill>
                  <a:schemeClr val="tx1"/>
                </a:solidFill>
                <a:latin typeface="+mn-lt"/>
                <a:ea typeface="+mn-ea"/>
                <a:cs typeface="+mn-cs"/>
              </a:rPr>
              <a:t>Unsere Abbildung ist also ein konkretes Beispiel des Graphen einer endlichen Markowschen Kette, die die Zustände eines Systems beschreibt, nämlich eines einzelnen Spiels in einem Tennismatch. </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baseline="0" dirty="0" smtClean="0">
                <a:solidFill>
                  <a:schemeClr val="tx1"/>
                </a:solidFill>
                <a:latin typeface="+mn-lt"/>
                <a:ea typeface="+mn-ea"/>
                <a:cs typeface="+mn-cs"/>
              </a:rPr>
              <a:t>In einer Markowschen Kette können Zustände verschiedener Typen existieren. </a:t>
            </a:r>
          </a:p>
          <a:p>
            <a:r>
              <a:rPr lang="de-DE" sz="2000" i="1" kern="1200" dirty="0" smtClean="0">
                <a:solidFill>
                  <a:schemeClr val="tx1"/>
                </a:solidFill>
                <a:latin typeface="+mn-lt"/>
                <a:ea typeface="+mn-ea"/>
                <a:cs typeface="+mn-cs"/>
              </a:rPr>
              <a:t>Transienter (durchgehender) Zustand:</a:t>
            </a:r>
          </a:p>
          <a:p>
            <a:pPr lvl="1"/>
            <a:r>
              <a:rPr lang="de-DE" sz="1700" kern="1200" dirty="0" smtClean="0">
                <a:solidFill>
                  <a:schemeClr val="tx1"/>
                </a:solidFill>
                <a:latin typeface="+mn-lt"/>
                <a:ea typeface="+mn-ea"/>
                <a:cs typeface="+mn-cs"/>
              </a:rPr>
              <a:t>Zustand, in den das System nicht wieder zurückkehren kann, wenn es ihn einmal verlassen hat.</a:t>
            </a:r>
            <a:r>
              <a:rPr lang="de-DE" sz="1700" kern="1200" baseline="0" dirty="0" smtClean="0">
                <a:solidFill>
                  <a:schemeClr val="tx1"/>
                </a:solidFill>
                <a:latin typeface="+mn-lt"/>
                <a:ea typeface="+mn-ea"/>
                <a:cs typeface="+mn-cs"/>
              </a:rPr>
              <a:t> In userem Fall gibt es ziemlich viele solcher Zustände. Beispielsweise 15:30 oder 40:0 usw. </a:t>
            </a:r>
          </a:p>
          <a:p>
            <a:r>
              <a:rPr lang="de-DE" sz="2000" i="1" kern="1200" dirty="0" smtClean="0">
                <a:solidFill>
                  <a:schemeClr val="tx1"/>
                </a:solidFill>
                <a:latin typeface="+mn-lt"/>
                <a:ea typeface="+mn-ea"/>
                <a:cs typeface="+mn-cs"/>
              </a:rPr>
              <a:t>Rekurrenter (wiederkehrende) Zustand:</a:t>
            </a:r>
          </a:p>
          <a:p>
            <a:pPr lvl="1"/>
            <a:r>
              <a:rPr lang="de-DE" sz="1700" kern="1200" dirty="0" smtClean="0">
                <a:solidFill>
                  <a:schemeClr val="tx1"/>
                </a:solidFill>
                <a:latin typeface="+mn-lt"/>
                <a:ea typeface="+mn-ea"/>
                <a:cs typeface="+mn-cs"/>
              </a:rPr>
              <a:t>Jeder Zustand, der kein transienter ist. („Vorteil ICH“, „Einstand“, „Vorteil DU“)</a:t>
            </a:r>
          </a:p>
          <a:p>
            <a:r>
              <a:rPr lang="de-DE" sz="2000" i="1" kern="1200" dirty="0" smtClean="0">
                <a:solidFill>
                  <a:schemeClr val="tx1"/>
                </a:solidFill>
                <a:latin typeface="+mn-lt"/>
                <a:ea typeface="+mn-ea"/>
                <a:cs typeface="+mn-cs"/>
              </a:rPr>
              <a:t>Absorbierender Zustand:</a:t>
            </a:r>
          </a:p>
          <a:p>
            <a:pPr lvl="1"/>
            <a:r>
              <a:rPr lang="de-DE" sz="1700" i="0" kern="1200" dirty="0" smtClean="0">
                <a:solidFill>
                  <a:schemeClr val="tx1"/>
                </a:solidFill>
                <a:latin typeface="+mn-lt"/>
                <a:ea typeface="+mn-ea"/>
                <a:cs typeface="+mn-cs"/>
              </a:rPr>
              <a:t>Wenn das System erst einmal  in den Zustand gelangt ist, auch weiterhin in diesem Zustand verbleibt, ohne die Möglichkeit zu haben, in irgendeinen anderen Zustand überzugehen. („Spiel ICH“, „Spiel DU“)</a:t>
            </a:r>
          </a:p>
          <a:p>
            <a:endParaRPr lang="de-DE" sz="1200" kern="1200" dirty="0" smtClean="0">
              <a:solidFill>
                <a:schemeClr val="tx1"/>
              </a:solidFill>
              <a:latin typeface="+mn-lt"/>
              <a:ea typeface="+mn-ea"/>
              <a:cs typeface="+mn-cs"/>
            </a:endParaRPr>
          </a:p>
          <a:p>
            <a:pPr lvl="1"/>
            <a:endParaRPr lang="de-DE" sz="1700" kern="1200" dirty="0" smtClean="0">
              <a:solidFill>
                <a:schemeClr val="tx1"/>
              </a:solidFill>
              <a:latin typeface="+mn-lt"/>
              <a:ea typeface="+mn-ea"/>
              <a:cs typeface="+mn-cs"/>
            </a:endParaRPr>
          </a:p>
          <a:p>
            <a:pPr lvl="1"/>
            <a:endParaRPr lang="de-DE" sz="1700" kern="1200" dirty="0" smtClean="0">
              <a:solidFill>
                <a:schemeClr val="tx1"/>
              </a:solidFill>
              <a:latin typeface="+mn-lt"/>
              <a:ea typeface="+mn-ea"/>
              <a:cs typeface="+mn-cs"/>
            </a:endParaRPr>
          </a:p>
          <a:p>
            <a:pPr lvl="1"/>
            <a:endParaRPr lang="de-DE" sz="17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smtClean="0"/>
          </a:p>
          <a:p>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18</a:t>
            </a:fld>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de-DE" dirty="0" smtClean="0"/>
              <a:t>Das</a:t>
            </a:r>
            <a:r>
              <a:rPr lang="de-DE" baseline="0" dirty="0" smtClean="0"/>
              <a:t> Spiel beginnt. Es steht 0:9 und ICH habe den Aufschlag. Die Wahrscheinlichkeit des Spielstandes 15:0 nach Ausspielen des ersten Punktes beträgt 0,6 während die Wahrscheinlichkeit des Resultates 0:15 gleich 0,4 ist. </a:t>
            </a:r>
          </a:p>
          <a:p>
            <a:endParaRPr lang="de-DE" baseline="0" dirty="0" smtClean="0"/>
          </a:p>
          <a:p>
            <a:r>
              <a:rPr lang="de-DE" baseline="0" dirty="0" smtClean="0"/>
              <a:t>Wir werden jetzt die Übergangswahrscheinlichkeiten aus dem Zustand 0:0 in die Zustände 30:0, 15:15 und 0:30 berechnen. </a:t>
            </a:r>
            <a:endParaRPr lang="de-DE" dirty="0" smtClean="0"/>
          </a:p>
          <a:p>
            <a:r>
              <a:rPr lang="de-DE" dirty="0" smtClean="0"/>
              <a:t>Das Ergebnis 30:0 kann nur</a:t>
            </a:r>
            <a:r>
              <a:rPr lang="de-DE" baseline="0" dirty="0" smtClean="0"/>
              <a:t> dann eintreten, wenn ICH 2 Punkte hintereinander gewinne. </a:t>
            </a:r>
          </a:p>
          <a:p>
            <a:r>
              <a:rPr lang="de-DE" baseline="0" dirty="0" smtClean="0"/>
              <a:t>Entsprechend dem Multiplikationssatz  mit einer Wahrscheinlichkeit von </a:t>
            </a:r>
          </a:p>
          <a:p>
            <a:endParaRPr lang="de-DE" baseline="0" dirty="0" smtClean="0"/>
          </a:p>
          <a:p>
            <a:r>
              <a:rPr lang="de-DE" baseline="0" dirty="0" smtClean="0"/>
              <a:t>P(30:0) = 0,6 </a:t>
            </a:r>
            <a:r>
              <a:rPr lang="de-DE" baseline="0" dirty="0" smtClean="0">
                <a:sym typeface="Symbol"/>
              </a:rPr>
              <a:t> 0,6 = 0,36</a:t>
            </a:r>
          </a:p>
          <a:p>
            <a:endParaRPr lang="de-DE" baseline="0" dirty="0" smtClean="0">
              <a:sym typeface="Symbol"/>
            </a:endParaRPr>
          </a:p>
          <a:p>
            <a:r>
              <a:rPr lang="de-DE" baseline="0" dirty="0" smtClean="0">
                <a:sym typeface="Symbol"/>
              </a:rPr>
              <a:t>Die Wahrscheinlichkeit, dass es nach 2 ausgespielten Punkten 0:30 steht, beträgt</a:t>
            </a:r>
          </a:p>
          <a:p>
            <a:endParaRPr lang="de-DE" baseline="0" dirty="0" smtClean="0">
              <a:sym typeface="Symbol"/>
            </a:endParaRPr>
          </a:p>
          <a:p>
            <a:r>
              <a:rPr lang="de-DE" baseline="0" dirty="0" smtClean="0">
                <a:sym typeface="Symbol"/>
              </a:rPr>
              <a:t>P(0:30) = 0,4  0,4 = 0,16</a:t>
            </a:r>
          </a:p>
          <a:p>
            <a:endParaRPr lang="de-DE" baseline="0" dirty="0" smtClean="0">
              <a:sym typeface="Symbol"/>
            </a:endParaRPr>
          </a:p>
          <a:p>
            <a:r>
              <a:rPr lang="de-DE" baseline="0" dirty="0" smtClean="0">
                <a:sym typeface="Symbol"/>
              </a:rPr>
              <a:t>Das Ergebnis 15:15 kann auf folgende Weise zustandekommen: </a:t>
            </a:r>
          </a:p>
          <a:p>
            <a:r>
              <a:rPr lang="de-DE" baseline="0" dirty="0" smtClean="0">
                <a:sym typeface="Symbol"/>
              </a:rPr>
              <a:t>Entweder ICH gewinne den ersten Punkt und DU den zweiten, oder DU gewinnst den ersten Punkt und ICH den zweiten. </a:t>
            </a:r>
          </a:p>
          <a:p>
            <a:endParaRPr lang="de-DE" baseline="0" dirty="0" smtClean="0">
              <a:sym typeface="Symbol"/>
            </a:endParaRPr>
          </a:p>
          <a:p>
            <a:r>
              <a:rPr lang="de-DE" baseline="0" dirty="0" smtClean="0">
                <a:sym typeface="Symbol"/>
              </a:rPr>
              <a:t>H1 bezeichnet das Ergebnis „ICH erziele den ersten Punkt“</a:t>
            </a:r>
          </a:p>
          <a:p>
            <a:r>
              <a:rPr lang="de-DE" baseline="0" dirty="0" smtClean="0">
                <a:sym typeface="Symbol"/>
              </a:rPr>
              <a:t>H2 bezeichnet das Ergebnis „DU erzielst den ersten Punkt“</a:t>
            </a:r>
          </a:p>
          <a:p>
            <a:endParaRPr lang="de-DE" baseline="0" dirty="0" smtClean="0">
              <a:sym typeface="Symbol"/>
            </a:endParaRPr>
          </a:p>
          <a:p>
            <a:r>
              <a:rPr lang="de-DE" baseline="0" dirty="0" smtClean="0">
                <a:sym typeface="Symbol"/>
              </a:rPr>
              <a:t>Dann ist P(H1) die Wahrscheinlichkeit, dass ICH den Punkt gewinne und P(H2) die Wahrscheinlichkeitl, dass DU ihn gewinnst. </a:t>
            </a:r>
          </a:p>
          <a:p>
            <a:endParaRPr lang="de-DE" baseline="0" dirty="0" smtClean="0">
              <a:sym typeface="Symbol"/>
            </a:endParaRPr>
          </a:p>
          <a:p>
            <a:r>
              <a:rPr lang="de-DE" baseline="0" dirty="0" smtClean="0">
                <a:sym typeface="Symbol"/>
              </a:rPr>
              <a:t>Wir wollen nun das zufällige Ereignis Q betrachten, eben dass es genau zum Spielstand 15:15 kommt. </a:t>
            </a:r>
          </a:p>
          <a:p>
            <a:r>
              <a:rPr lang="de-DE" baseline="0" dirty="0" smtClean="0">
                <a:sym typeface="Symbol"/>
              </a:rPr>
              <a:t>Bei uns sind die bedingten Wahrscheinlichkeitn bekannt, nämlich:</a:t>
            </a:r>
          </a:p>
          <a:p>
            <a:r>
              <a:rPr lang="de-DE" baseline="0" dirty="0" smtClean="0">
                <a:sym typeface="Symbol"/>
              </a:rPr>
              <a:t>P(Q|H1) = 0,6 und P(Q|H2) = 0,4</a:t>
            </a:r>
          </a:p>
          <a:p>
            <a:endParaRPr lang="de-DE" baseline="0" dirty="0" smtClean="0">
              <a:sym typeface="Symbol"/>
            </a:endParaRPr>
          </a:p>
          <a:p>
            <a:r>
              <a:rPr lang="de-DE" baseline="0" dirty="0" smtClean="0">
                <a:sym typeface="Symbol"/>
              </a:rPr>
              <a:t>Gemäß der Formel der totalen Wahrscheinlichkeit haben wir</a:t>
            </a:r>
          </a:p>
          <a:p>
            <a:endParaRPr lang="de-DE" baseline="0" dirty="0" smtClean="0">
              <a:sym typeface="Symbol"/>
            </a:endParaRPr>
          </a:p>
          <a:p>
            <a:r>
              <a:rPr lang="de-DE" baseline="0" dirty="0" smtClean="0">
                <a:sym typeface="Symbol"/>
              </a:rPr>
              <a:t>P(Q) 	= P(H1)P(Q|H1) + P(H2)P(Q|H2)</a:t>
            </a:r>
          </a:p>
          <a:p>
            <a:r>
              <a:rPr lang="de-DE" baseline="0" dirty="0" smtClean="0">
                <a:sym typeface="Symbol"/>
              </a:rPr>
              <a:t>	= 0,6  0,4 + 0,4  0,6 = 0,48</a:t>
            </a:r>
          </a:p>
          <a:p>
            <a:endParaRPr lang="de-DE" baseline="0" dirty="0" smtClean="0">
              <a:sym typeface="Symbol"/>
            </a:endParaRPr>
          </a:p>
          <a:p>
            <a:r>
              <a:rPr lang="de-DE" baseline="0" dirty="0" smtClean="0">
                <a:sym typeface="Symbol"/>
              </a:rPr>
              <a:t>Auf diese Weise betragen die Wahrscheinlichkeiten der nach zwei gespielten Bällen möglichen Spielstände:</a:t>
            </a:r>
          </a:p>
          <a:p>
            <a:r>
              <a:rPr lang="de-DE" baseline="0" dirty="0" smtClean="0">
                <a:sym typeface="Symbol"/>
              </a:rPr>
              <a:t>P(30:0) = 0,36</a:t>
            </a:r>
          </a:p>
          <a:p>
            <a:r>
              <a:rPr lang="de-DE" baseline="0" dirty="0" smtClean="0">
                <a:sym typeface="Symbol"/>
              </a:rPr>
              <a:t>P(15:15) = 0,48</a:t>
            </a:r>
          </a:p>
          <a:p>
            <a:r>
              <a:rPr lang="de-DE" baseline="0" dirty="0" smtClean="0">
                <a:sym typeface="Symbol"/>
              </a:rPr>
              <a:t>P(0:30) = 0,16</a:t>
            </a:r>
          </a:p>
          <a:p>
            <a:endParaRPr lang="de-DE" baseline="0" dirty="0" smtClean="0">
              <a:sym typeface="Symbol"/>
            </a:endParaRPr>
          </a:p>
          <a:p>
            <a:r>
              <a:rPr lang="de-DE" baseline="0" dirty="0" smtClean="0">
                <a:sym typeface="Symbol"/>
              </a:rPr>
              <a:t>N</a:t>
            </a:r>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19</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Ich werde</a:t>
            </a:r>
            <a:r>
              <a:rPr lang="de-DE" baseline="0" dirty="0" smtClean="0"/>
              <a:t> euch zu Beginn meines Vortrages kurz etwas über die Geschichte des Tennis erzählen. </a:t>
            </a:r>
          </a:p>
          <a:p>
            <a:endParaRPr lang="de-DE" baseline="0" dirty="0" smtClean="0"/>
          </a:p>
          <a:p>
            <a:r>
              <a:rPr lang="de-DE" baseline="0" dirty="0" smtClean="0"/>
              <a:t>Der Stammbaum des Tennis ist sehr alt. Nach dem Buch „Mathematik und Sport“ liegt seine Geburtsstunde im antiken Ägypten. </a:t>
            </a:r>
          </a:p>
          <a:p>
            <a:endParaRPr lang="de-DE" baseline="0" dirty="0" smtClean="0"/>
          </a:p>
          <a:p>
            <a:r>
              <a:rPr lang="de-DE" baseline="0" dirty="0" smtClean="0"/>
              <a:t>In späteren Zeiten, etwa im 13. Jahrhundert in Frankreich, gab es dann ein Spiel, in dem der Ball mit der flachen Hand geschlagen wurde. Dieses Spiel nannte mann königliches Tennis oder Spiel mit der Hand (franz.: „Jeu de Paume“). </a:t>
            </a:r>
          </a:p>
          <a:p>
            <a:endParaRPr lang="de-DE" baseline="0" dirty="0" smtClean="0"/>
          </a:p>
          <a:p>
            <a:r>
              <a:rPr lang="de-DE" baseline="0" dirty="0" smtClean="0"/>
              <a:t>Im 14. – 18. Jahrhundert gab es in England ein ähnliches Spiel, das ebenfalls mit der Hand gespielt wurde. Das Spiel wurde mit 2 Teilnehmern gespielt . Einer spielte den Ball mit der flachen Hand zur Wand, der andern schlug den von der Wand zurückspringenden Ball mit der Handfläche. Das ging solange, bis einer der beiden einen Fehler machte. </a:t>
            </a:r>
          </a:p>
          <a:p>
            <a:endParaRPr lang="de-DE" dirty="0"/>
          </a:p>
        </p:txBody>
      </p:sp>
      <p:sp>
        <p:nvSpPr>
          <p:cNvPr id="4" name="Slide Number Placeholder 3"/>
          <p:cNvSpPr>
            <a:spLocks noGrp="1"/>
          </p:cNvSpPr>
          <p:nvPr>
            <p:ph type="sldNum" sz="quarter" idx="10"/>
          </p:nvPr>
        </p:nvSpPr>
        <p:spPr/>
        <p:txBody>
          <a:bodyPr/>
          <a:lstStyle/>
          <a:p>
            <a:fld id="{E912C44B-115E-4E75-AE13-25A0363601DC}" type="slidenum">
              <a:rPr lang="de-DE" smtClean="0"/>
              <a:pPr/>
              <a:t>2</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Wir</a:t>
            </a:r>
            <a:r>
              <a:rPr lang="de-DE" baseline="0" dirty="0" smtClean="0"/>
              <a:t> werden nun die Wahrscheinlichkeiten der möglichen Spielstände nach drei Ballwechseln ermitteln. </a:t>
            </a:r>
          </a:p>
          <a:p>
            <a:r>
              <a:rPr lang="de-DE" baseline="0" dirty="0" smtClean="0"/>
              <a:t>Klarerweise ist dann:</a:t>
            </a:r>
          </a:p>
          <a:p>
            <a:endParaRPr lang="de-DE" baseline="0" dirty="0" smtClean="0"/>
          </a:p>
          <a:p>
            <a:r>
              <a:rPr lang="de-DE" baseline="0" dirty="0" smtClean="0"/>
              <a:t>P(40:0)  = 0,6 </a:t>
            </a:r>
            <a:r>
              <a:rPr lang="de-DE" baseline="0" dirty="0" smtClean="0">
                <a:sym typeface="Symbol"/>
              </a:rPr>
              <a:t> 0,6  0,6 = 0,22</a:t>
            </a:r>
          </a:p>
          <a:p>
            <a:r>
              <a:rPr lang="de-DE" baseline="0" dirty="0" smtClean="0">
                <a:sym typeface="Symbol"/>
              </a:rPr>
              <a:t>P(0:40) = 0,4  0,4  0,4 = 0,06</a:t>
            </a:r>
          </a:p>
          <a:p>
            <a:endParaRPr lang="de-DE" baseline="0" dirty="0" smtClean="0">
              <a:sym typeface="Symbol"/>
            </a:endParaRPr>
          </a:p>
          <a:p>
            <a:r>
              <a:rPr lang="de-DE" baseline="0" dirty="0" smtClean="0">
                <a:sym typeface="Symbol"/>
              </a:rPr>
              <a:t>Die beiden anderen Wahrscheinlichkeiten berechnen wir wieder nach der Formel der totalen Wahrscheinlichkeit.</a:t>
            </a:r>
          </a:p>
          <a:p>
            <a:endParaRPr lang="de-DE" baseline="0" dirty="0" smtClean="0">
              <a:sym typeface="Symbol"/>
            </a:endParaRPr>
          </a:p>
          <a:p>
            <a:r>
              <a:rPr lang="de-DE" baseline="0" dirty="0" smtClean="0">
                <a:sym typeface="Symbol"/>
              </a:rPr>
              <a:t>P(30:15) = P(30:0)  0,4 + P(15:15)  0,6 = 0,43</a:t>
            </a:r>
          </a:p>
          <a:p>
            <a:r>
              <a:rPr lang="de-DE" baseline="0" dirty="0" smtClean="0">
                <a:sym typeface="Symbol"/>
              </a:rPr>
              <a:t>(15:30) = P(15:15)  0,4 + P(0:30)  0,6 = 0,29</a:t>
            </a:r>
          </a:p>
          <a:p>
            <a:endParaRPr lang="de-DE" baseline="0" dirty="0" smtClean="0">
              <a:sym typeface="Symbol"/>
            </a:endParaRPr>
          </a:p>
          <a:p>
            <a:endParaRPr lang="de-DE" baseline="0" dirty="0" smtClean="0">
              <a:sym typeface="Symbol"/>
            </a:endParaRPr>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20</a:t>
            </a:fld>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22</a:t>
            </a:fld>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de-DE" dirty="0" smtClean="0"/>
              <a:t>Im weiteren wird</a:t>
            </a:r>
            <a:r>
              <a:rPr lang="de-DE" baseline="0" dirty="0" smtClean="0"/>
              <a:t> die Situation etwas schwieriger, da eine sogenannte zufällige Irrfahrt (innerhalb dreier Zustände) möglich ist, oder einfacher gesagt, um das Spiel um „Vorteil“ für mich oder für dich. </a:t>
            </a:r>
          </a:p>
          <a:p>
            <a:r>
              <a:rPr lang="de-DE" baseline="0" dirty="0" smtClean="0"/>
              <a:t>Um zu klären, welche Gewinnchancen ICH und DU haben, betrachten wir die letzte Zeile in unserer Abbildung gesondert, wobei die betreffenden Zustände nummeriert werden. </a:t>
            </a:r>
          </a:p>
          <a:p>
            <a:endParaRPr lang="de-DE" dirty="0" smtClean="0"/>
          </a:p>
          <a:p>
            <a:r>
              <a:rPr lang="de-DE" dirty="0" smtClean="0"/>
              <a:t>In der Tabelle gibt die Zahl in der i-ten Zeile und j-ten Spalte</a:t>
            </a:r>
            <a:r>
              <a:rPr lang="de-DE" baseline="0" dirty="0" smtClean="0"/>
              <a:t> die Übergangswahrscheinlichkeit aus dem i-ten in den j-ten Zustand an.</a:t>
            </a:r>
          </a:p>
          <a:p>
            <a:r>
              <a:rPr lang="de-DE" baseline="0" dirty="0" smtClean="0"/>
              <a:t>BSP: Der Einser in der 1. Zeile und der 1. Spalte bedeutet, dass der Zustand „Spiel ICH“ absorbierend ist, d.h. Das Spiel ist beendet und sein Spielstand wird sich nicht mehr ändern. </a:t>
            </a:r>
          </a:p>
          <a:p>
            <a:endParaRPr lang="de-DE" baseline="0" dirty="0" smtClean="0"/>
          </a:p>
          <a:p>
            <a:r>
              <a:rPr lang="de-DE" baseline="0" dirty="0" smtClean="0"/>
              <a:t>In der 3. Zeile und 2. Spalte steht die Zahl 0,6, was bedeutet, dass sich aus „Einstand“ mit einer Wahrscheinlichkeit von 0,6 der Spielstand „Vorteil ICH“ ergibt.</a:t>
            </a:r>
          </a:p>
          <a:p>
            <a:r>
              <a:rPr lang="de-DE" baseline="0" dirty="0" smtClean="0"/>
              <a:t>Die 0,4 in derselben Zeile und 4. Spalte bedeutet, dass aus „Einstand“ mit einer Wahrscheinlichkeit von 0,4 ein „Vorteil DU“ wird. </a:t>
            </a:r>
          </a:p>
          <a:p>
            <a:endParaRPr lang="de-DE" baseline="0" dirty="0" smtClean="0"/>
          </a:p>
          <a:p>
            <a:r>
              <a:rPr lang="de-DE" baseline="0" dirty="0" smtClean="0"/>
              <a:t>Es ist klar, dass die Summe aller Wahrscheinlichkeiten in einer Zeile gleich 1 ist, da sich ja nach jedem gespielten Punkt der Spielstand zugunsten des einen oder des anderen ändert.</a:t>
            </a:r>
          </a:p>
          <a:p>
            <a:endParaRPr lang="de-DE" baseline="0" dirty="0" smtClean="0"/>
          </a:p>
          <a:p>
            <a:r>
              <a:rPr lang="de-DE" baseline="0" dirty="0" smtClean="0"/>
              <a:t>Wir formen jetzt die Tabelle in eine 5x5-Matrix um. </a:t>
            </a:r>
          </a:p>
          <a:p>
            <a:r>
              <a:rPr lang="de-DE" baseline="0" dirty="0" smtClean="0"/>
              <a:t> </a:t>
            </a:r>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23</a:t>
            </a:fld>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Die Matrix T heißt Übergangsmatrix der Markowschen Kette. </a:t>
            </a:r>
          </a:p>
          <a:p>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24</a:t>
            </a:fld>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Die Wahrscheinlichkeiten</a:t>
            </a:r>
            <a:r>
              <a:rPr lang="de-DE" baseline="0" dirty="0" smtClean="0"/>
              <a:t> der einzelnen Zustände nach dem 5. Ballwechsel fassen wir als Komponenten des Zeilenvektors </a:t>
            </a:r>
          </a:p>
          <a:p>
            <a:r>
              <a:rPr lang="de-DE" baseline="0" dirty="0" smtClean="0"/>
              <a:t>P0 = (p10, p20, p30, p40, p50) auf und nennen ihn Vektor der Anfangswahrscheinlichkeitsverteilung.</a:t>
            </a:r>
          </a:p>
          <a:p>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25</a:t>
            </a:fld>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Bei</a:t>
            </a:r>
            <a:r>
              <a:rPr lang="de-DE" baseline="0" dirty="0" smtClean="0"/>
              <a:t> der Multiplikation des Vektors x mit der Übergangsmatrix. </a:t>
            </a:r>
          </a:p>
          <a:p>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26</a:t>
            </a:fld>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Aus dem Zustand</a:t>
            </a:r>
            <a:r>
              <a:rPr lang="de-DE" baseline="0" dirty="0" smtClean="0"/>
              <a:t> „Spiel ICH“ gelangt man in den Zustand „Einstand“ mit Wahrscheinlichkeit 0 (da das Spiel beendet ist), aus „Vorteil ICH“ – mit Wahrscheinlichkeit 0,4, aus „Einstand“ – mit Wahrscheinlichkeit 0 (da sich der Spielstand unbedingt ändert), aus „Vorteil DU“ – mit Wahrscheinlichkeit 0,6 und aus „Spiel DU“ – mit Wahrscheinlichkeit 0.</a:t>
            </a:r>
          </a:p>
          <a:p>
            <a:r>
              <a:rPr lang="de-DE" baseline="0" dirty="0" smtClean="0"/>
              <a:t>Gemäß der Formel der totalen Wahrscheinlichkeit gilt, dass nach dem 1. Schritt </a:t>
            </a:r>
          </a:p>
          <a:p>
            <a:endParaRPr lang="de-DE" baseline="0" dirty="0" smtClean="0"/>
          </a:p>
          <a:p>
            <a:r>
              <a:rPr lang="de-DE" u="sng" baseline="0" dirty="0" smtClean="0">
                <a:solidFill>
                  <a:schemeClr val="tx2">
                    <a:lumMod val="40000"/>
                    <a:lumOff val="60000"/>
                  </a:schemeClr>
                </a:solidFill>
              </a:rPr>
              <a:t>(blabla)</a:t>
            </a:r>
          </a:p>
          <a:p>
            <a:endParaRPr lang="de-DE" u="sng" baseline="0" dirty="0" smtClean="0">
              <a:solidFill>
                <a:schemeClr val="tx2">
                  <a:lumMod val="40000"/>
                  <a:lumOff val="60000"/>
                </a:schemeClr>
              </a:solidFill>
            </a:endParaRPr>
          </a:p>
          <a:p>
            <a:endParaRPr lang="de-DE" u="sng" baseline="0" dirty="0" smtClean="0">
              <a:solidFill>
                <a:schemeClr val="tx2">
                  <a:lumMod val="40000"/>
                  <a:lumOff val="60000"/>
                </a:schemeClr>
              </a:solidFill>
            </a:endParaRPr>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27</a:t>
            </a:fld>
            <a:endParaRPr 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Nun lassen sich die sogenannten Grenzwahrscheinlichkeiten</a:t>
            </a:r>
            <a:r>
              <a:rPr lang="de-DE" baseline="0" dirty="0" smtClean="0"/>
              <a:t> </a:t>
            </a:r>
            <a:endParaRPr lang="de-DE" dirty="0"/>
          </a:p>
        </p:txBody>
      </p:sp>
      <p:sp>
        <p:nvSpPr>
          <p:cNvPr id="4" name="Footer Placeholder 3"/>
          <p:cNvSpPr>
            <a:spLocks noGrp="1"/>
          </p:cNvSpPr>
          <p:nvPr>
            <p:ph type="ftr" sz="quarter" idx="10"/>
          </p:nvPr>
        </p:nvSpPr>
        <p:spPr/>
        <p:txBody>
          <a:bodyPr/>
          <a:lstStyle/>
          <a:p>
            <a:r>
              <a:rPr lang="de-DE" smtClean="0"/>
              <a:t>Seminar für LAK (Angewandte Mathematik)</a:t>
            </a:r>
            <a:endParaRPr lang="de-DE"/>
          </a:p>
        </p:txBody>
      </p:sp>
      <p:sp>
        <p:nvSpPr>
          <p:cNvPr id="5" name="Slide Number Placeholder 4"/>
          <p:cNvSpPr>
            <a:spLocks noGrp="1"/>
          </p:cNvSpPr>
          <p:nvPr>
            <p:ph type="sldNum" sz="quarter" idx="11"/>
          </p:nvPr>
        </p:nvSpPr>
        <p:spPr/>
        <p:txBody>
          <a:bodyPr/>
          <a:lstStyle/>
          <a:p>
            <a:fld id="{E912C44B-115E-4E75-AE13-25A0363601DC}" type="slidenum">
              <a:rPr lang="de-DE" smtClean="0"/>
              <a:pPr/>
              <a:t>28</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In der russischen Literatur</a:t>
            </a:r>
            <a:r>
              <a:rPr lang="de-DE" baseline="0" dirty="0" smtClean="0"/>
              <a:t> wurde das Tennisspiel erstmals von Lew Tolstoi im Roman „Anna Karenina“ beschrieben. Anscheinend bezieht sich die Beschreibung auf die Mitte der achziger Jahre des vergangenen Jahrhunderts. </a:t>
            </a:r>
          </a:p>
          <a:p>
            <a:endParaRPr lang="de-DE" baseline="0" dirty="0" smtClean="0"/>
          </a:p>
          <a:p>
            <a:r>
              <a:rPr lang="de-DE" baseline="0" dirty="0" smtClean="0"/>
              <a:t>[Text]</a:t>
            </a:r>
          </a:p>
          <a:p>
            <a:endParaRPr lang="de-DE" baseline="0" dirty="0" smtClean="0"/>
          </a:p>
          <a:p>
            <a:r>
              <a:rPr lang="de-DE" baseline="0" dirty="0" smtClean="0"/>
              <a:t>Das Tennisspiel zu dieser Zeit war unserem heutigen Tennis nur sehr wenig ähnlich. Es wurde auf irgendwelchen zufällig ausgewählten Plätzen gespielt und das Spiel hatte eher den Charakter einer Unterhaltung, die halt nebenbei etwas körperliche Anstrengung erforderte. </a:t>
            </a:r>
          </a:p>
          <a:p>
            <a:r>
              <a:rPr lang="de-DE" baseline="0" dirty="0" smtClean="0"/>
              <a:t>Die </a:t>
            </a:r>
            <a:r>
              <a:rPr lang="de-DE" u="sng" baseline="0" dirty="0" smtClean="0"/>
              <a:t>Frauen</a:t>
            </a:r>
            <a:r>
              <a:rPr lang="de-DE" baseline="0" dirty="0" smtClean="0"/>
              <a:t> haben z.B. lange Röcke getragen und jeder von euch kann sich glaube ich vorstellen, dass diese schnelle Bewegungen auf dem Spielfeld eher behinderten. </a:t>
            </a:r>
          </a:p>
          <a:p>
            <a:r>
              <a:rPr lang="de-DE" baseline="0" dirty="0" smtClean="0"/>
              <a:t>Auch die </a:t>
            </a:r>
            <a:r>
              <a:rPr lang="de-DE" u="sng" baseline="0" dirty="0" smtClean="0"/>
              <a:t>Schläger</a:t>
            </a:r>
            <a:r>
              <a:rPr lang="de-DE" baseline="0" dirty="0" smtClean="0"/>
              <a:t> waren damals nur sehr schwach bespannt und hatten sehr dicke Saiten. </a:t>
            </a:r>
          </a:p>
          <a:p>
            <a:r>
              <a:rPr lang="de-DE" baseline="0" dirty="0" smtClean="0"/>
              <a:t>Und letzteres waren die </a:t>
            </a:r>
            <a:r>
              <a:rPr lang="de-DE" u="sng" baseline="0" dirty="0" smtClean="0"/>
              <a:t>Bälle</a:t>
            </a:r>
            <a:r>
              <a:rPr lang="de-DE" baseline="0" dirty="0" smtClean="0"/>
              <a:t> nicht mit Filz überzogen, diese wurden nämlich zu dieser Zeit aus Stoffstücken und Pferdehaaren angefertigt. Ludwig der XI. war der erste, der angeordnet hatte, die Bälle mit Leder und Fell zu überziehen. Dann wurde zur Herstellung der Bälle Kautschuk verwendet. In den letzten Jahrzehnten werden die Bälle aus Gummi hergestellt und mit einer speziellen Filzschicht überzogen. </a:t>
            </a:r>
          </a:p>
          <a:p>
            <a:endParaRPr lang="de-DE" dirty="0"/>
          </a:p>
        </p:txBody>
      </p:sp>
      <p:sp>
        <p:nvSpPr>
          <p:cNvPr id="4" name="Slide Number Placeholder 3"/>
          <p:cNvSpPr>
            <a:spLocks noGrp="1"/>
          </p:cNvSpPr>
          <p:nvPr>
            <p:ph type="sldNum" sz="quarter" idx="10"/>
          </p:nvPr>
        </p:nvSpPr>
        <p:spPr/>
        <p:txBody>
          <a:bodyPr/>
          <a:lstStyle/>
          <a:p>
            <a:fld id="{E912C44B-115E-4E75-AE13-25A0363601DC}" type="slidenum">
              <a:rPr lang="de-DE" smtClean="0"/>
              <a:pPr/>
              <a:t>3</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de-DE" sz="1200" kern="1200" dirty="0" smtClean="0">
                <a:solidFill>
                  <a:schemeClr val="tx1"/>
                </a:solidFill>
                <a:latin typeface="Bookman Old Style" pitchFamily="18" charset="0"/>
                <a:ea typeface="+mn-ea"/>
                <a:cs typeface="+mn-cs"/>
              </a:rPr>
              <a:t>Noch ein paar Zahlen:</a:t>
            </a:r>
          </a:p>
          <a:p>
            <a:endParaRPr lang="de-DE" sz="1200" kern="1200" dirty="0" smtClean="0">
              <a:solidFill>
                <a:schemeClr val="tx1"/>
              </a:solidFill>
              <a:latin typeface="Bookman Old Style" pitchFamily="18" charset="0"/>
              <a:ea typeface="+mn-ea"/>
              <a:cs typeface="+mn-cs"/>
            </a:endParaRPr>
          </a:p>
          <a:p>
            <a:r>
              <a:rPr lang="de-DE" sz="1200" kern="1200" dirty="0" smtClean="0">
                <a:solidFill>
                  <a:schemeClr val="tx1"/>
                </a:solidFill>
                <a:latin typeface="Bookman Old Style" pitchFamily="18" charset="0"/>
                <a:ea typeface="+mn-ea"/>
                <a:cs typeface="+mn-cs"/>
              </a:rPr>
              <a:t>1874 meldete der englische Major Walter Clopton Wingfield ein</a:t>
            </a:r>
            <a:r>
              <a:rPr lang="de-DE" sz="1200" kern="1200" baseline="0" dirty="0" smtClean="0">
                <a:solidFill>
                  <a:schemeClr val="tx1"/>
                </a:solidFill>
                <a:latin typeface="Bookman Old Style" pitchFamily="18" charset="0"/>
                <a:ea typeface="+mn-ea"/>
                <a:cs typeface="+mn-cs"/>
              </a:rPr>
              <a:t> von ihm erfundenes Spiel zum Patent an. Er nannte es Tennis. </a:t>
            </a:r>
          </a:p>
          <a:p>
            <a:r>
              <a:rPr lang="de-DE" sz="1200" kern="1200" dirty="0" smtClean="0">
                <a:solidFill>
                  <a:schemeClr val="tx1"/>
                </a:solidFill>
                <a:latin typeface="Bookman Old Style" pitchFamily="18" charset="0"/>
                <a:ea typeface="+mn-ea"/>
                <a:cs typeface="+mn-cs"/>
              </a:rPr>
              <a:t>Bei dieser Patentierung wurden erstmals verbindliche Regeln definiert. Das bis heute übliche Tennis entstand, mit neuen Regeln, im Zuge der ersten Meisterschaften in </a:t>
            </a:r>
            <a:r>
              <a:rPr lang="de-DE" sz="1200" kern="1200" dirty="0" smtClean="0">
                <a:solidFill>
                  <a:schemeClr val="tx1"/>
                </a:solidFill>
                <a:latin typeface="Bookman Old Style" pitchFamily="18" charset="0"/>
                <a:ea typeface="+mn-ea"/>
                <a:cs typeface="+mn-cs"/>
                <a:hlinkClick r:id="rId3" tooltip="Wimbledon Championships"/>
              </a:rPr>
              <a:t>Wimbledon</a:t>
            </a:r>
            <a:r>
              <a:rPr lang="de-DE" sz="1200" kern="1200" dirty="0" smtClean="0">
                <a:solidFill>
                  <a:schemeClr val="tx1"/>
                </a:solidFill>
                <a:latin typeface="Bookman Old Style" pitchFamily="18" charset="0"/>
                <a:ea typeface="+mn-ea"/>
                <a:cs typeface="+mn-cs"/>
              </a:rPr>
              <a:t> (London) im Juli 1877.</a:t>
            </a:r>
          </a:p>
          <a:p>
            <a:endParaRPr lang="de-DE" sz="1200" kern="1200" dirty="0" smtClean="0">
              <a:solidFill>
                <a:schemeClr val="tx1"/>
              </a:solidFill>
              <a:latin typeface="Bookman Old Style" pitchFamily="18" charset="0"/>
              <a:ea typeface="+mn-ea"/>
              <a:cs typeface="+mn-cs"/>
            </a:endParaRPr>
          </a:p>
          <a:p>
            <a:pPr marL="228600" indent="-228600">
              <a:buAutoNum type="arabicPlain" startAt="1913"/>
            </a:pPr>
            <a:r>
              <a:rPr lang="de-DE" sz="1200" kern="1200" dirty="0" smtClean="0">
                <a:solidFill>
                  <a:schemeClr val="tx1"/>
                </a:solidFill>
                <a:latin typeface="Bookman Old Style" pitchFamily="18" charset="0"/>
                <a:ea typeface="+mn-ea"/>
                <a:cs typeface="+mn-cs"/>
              </a:rPr>
              <a:t>Wurde in Paris der Internationale Tennis-Verband</a:t>
            </a:r>
            <a:r>
              <a:rPr lang="de-DE" sz="1200" kern="1200" baseline="0" dirty="0" smtClean="0">
                <a:solidFill>
                  <a:schemeClr val="tx1"/>
                </a:solidFill>
                <a:latin typeface="Bookman Old Style" pitchFamily="18" charset="0"/>
                <a:ea typeface="+mn-ea"/>
                <a:cs typeface="+mn-cs"/>
              </a:rPr>
              <a:t> (International Lawn-Tennis Federation) gegründet. (engl. Lawn „Rasen“)</a:t>
            </a:r>
          </a:p>
          <a:p>
            <a:pPr marL="228600" indent="-228600">
              <a:buNone/>
            </a:pPr>
            <a:endParaRPr lang="de-DE" sz="1200" kern="1200" baseline="0" dirty="0" smtClean="0">
              <a:solidFill>
                <a:schemeClr val="tx1"/>
              </a:solidFill>
              <a:latin typeface="Bookman Old Style" pitchFamily="18" charset="0"/>
              <a:ea typeface="+mn-ea"/>
              <a:cs typeface="+mn-cs"/>
            </a:endParaRPr>
          </a:p>
          <a:p>
            <a:pPr marL="228600" indent="-228600">
              <a:buNone/>
            </a:pPr>
            <a:r>
              <a:rPr lang="de-DE" sz="1200" kern="1200" baseline="0" dirty="0" smtClean="0">
                <a:solidFill>
                  <a:schemeClr val="tx1"/>
                </a:solidFill>
                <a:latin typeface="Bookman Old Style" pitchFamily="18" charset="0"/>
                <a:ea typeface="+mn-ea"/>
                <a:cs typeface="+mn-cs"/>
              </a:rPr>
              <a:t>In den folgenden Jahrzehnten hat sich das Spiel sehr rasch verbreitet. Tennis wird heute von 120 Millionen Menschen in 193 Ländern dieser Erde gespielt. (Fußball wird vergleichsweise „nur“ von 40 Millionen Menschen gespielt)</a:t>
            </a:r>
          </a:p>
          <a:p>
            <a:pPr marL="228600" indent="-228600">
              <a:buNone/>
            </a:pPr>
            <a:endParaRPr lang="de-DE" sz="1200" kern="1200" baseline="0" dirty="0" smtClean="0">
              <a:solidFill>
                <a:schemeClr val="tx1"/>
              </a:solidFill>
              <a:latin typeface="Bookman Old Style" pitchFamily="18" charset="0"/>
              <a:ea typeface="+mn-ea"/>
              <a:cs typeface="+mn-cs"/>
            </a:endParaRPr>
          </a:p>
          <a:p>
            <a:pPr marL="228600" indent="-228600">
              <a:buNone/>
            </a:pPr>
            <a:r>
              <a:rPr lang="de-DE" sz="1200" kern="1200" baseline="0" dirty="0" smtClean="0">
                <a:solidFill>
                  <a:schemeClr val="tx1"/>
                </a:solidFill>
                <a:latin typeface="Bookman Old Style" pitchFamily="18" charset="0"/>
                <a:ea typeface="+mn-ea"/>
                <a:cs typeface="+mn-cs"/>
              </a:rPr>
              <a:t>Tennis ist ein unvergleichliches Mittel gegen eine der Besonderheiten unserer Zeit – nämlich der Bewegungsarmut. Hinsichtlich des Entwicklungstempos und des Popularitätszuwachses übertrifft es alle anderen Sportarten. </a:t>
            </a:r>
          </a:p>
          <a:p>
            <a:pPr marL="228600" indent="-228600">
              <a:buNone/>
            </a:pPr>
            <a:endParaRPr lang="de-DE" sz="1200" kern="1200" baseline="0" dirty="0" smtClean="0">
              <a:solidFill>
                <a:schemeClr val="tx1"/>
              </a:solidFill>
              <a:latin typeface="Bookman Old Style" pitchFamily="18" charset="0"/>
              <a:ea typeface="+mn-ea"/>
              <a:cs typeface="+mn-cs"/>
            </a:endParaRPr>
          </a:p>
          <a:p>
            <a:pPr marL="228600" indent="-228600">
              <a:buNone/>
            </a:pPr>
            <a:r>
              <a:rPr lang="de-DE" sz="1200" kern="1200" baseline="0" dirty="0" smtClean="0">
                <a:solidFill>
                  <a:schemeClr val="tx1"/>
                </a:solidFill>
                <a:latin typeface="Bookman Old Style" pitchFamily="18" charset="0"/>
                <a:ea typeface="+mn-ea"/>
                <a:cs typeface="+mn-cs"/>
              </a:rPr>
              <a:t>Tennis ist eine recht geeignete Sportart für Leute verschiedenster Berufe und trägt gleichzeitig zum psychischen und physischem Wohlbefinden bei. Nicht umsonst sagt man ja, „Tennis wird mit den Händen gespielt, aber mit dem Kopf gewonnen. </a:t>
            </a:r>
          </a:p>
        </p:txBody>
      </p:sp>
      <p:sp>
        <p:nvSpPr>
          <p:cNvPr id="4" name="Slide Number Placeholder 3"/>
          <p:cNvSpPr>
            <a:spLocks noGrp="1"/>
          </p:cNvSpPr>
          <p:nvPr>
            <p:ph type="sldNum" sz="quarter" idx="10"/>
          </p:nvPr>
        </p:nvSpPr>
        <p:spPr/>
        <p:txBody>
          <a:bodyPr/>
          <a:lstStyle/>
          <a:p>
            <a:fld id="{E912C44B-115E-4E75-AE13-25A0363601DC}" type="slidenum">
              <a:rPr lang="de-DE" smtClean="0"/>
              <a:pPr/>
              <a:t>4</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de-DE" dirty="0" smtClean="0"/>
              <a:t>Das rechteckige </a:t>
            </a:r>
            <a:r>
              <a:rPr lang="de-DE" dirty="0" smtClean="0">
                <a:hlinkClick r:id="rId3" tooltip="Spielfeld"/>
              </a:rPr>
              <a:t>Spielfeld</a:t>
            </a:r>
            <a:r>
              <a:rPr lang="de-DE" dirty="0" smtClean="0"/>
              <a:t> beim Tennis wird durch das Netz in zwei Hälften geteilt. Das Spielfeld ist 23,77 </a:t>
            </a:r>
            <a:r>
              <a:rPr lang="de-DE" dirty="0" smtClean="0">
                <a:hlinkClick r:id="rId4" tooltip="Meter"/>
              </a:rPr>
              <a:t>Meter</a:t>
            </a:r>
            <a:r>
              <a:rPr lang="de-DE" dirty="0" smtClean="0"/>
              <a:t> (78 ft) lang. Die Breite für das Einzel ist 8,23 Meter (27 ft), für das Doppel 10,97 Meter (36 ft). Das Spielfeld wird durch Linien begrenzt, die sogenannten </a:t>
            </a:r>
            <a:r>
              <a:rPr lang="de-DE" i="1" dirty="0" smtClean="0"/>
              <a:t>Grundlinien</a:t>
            </a:r>
            <a:r>
              <a:rPr lang="de-DE" dirty="0" smtClean="0"/>
              <a:t> (Baselines) und </a:t>
            </a:r>
            <a:r>
              <a:rPr lang="de-DE" i="1" dirty="0" smtClean="0"/>
              <a:t>Seitenlinien</a:t>
            </a:r>
            <a:r>
              <a:rPr lang="de-DE" dirty="0" smtClean="0"/>
              <a:t> (Sidelines). Die Linien sind Bestandteil des Spielfeldes. Fällt der Ball (auch nur teilweise) auf eine Linie, so ist er nicht „aus“. Im professionellen Tennis werden zum Teil </a:t>
            </a:r>
            <a:r>
              <a:rPr lang="de-DE" dirty="0" smtClean="0">
                <a:hlinkClick r:id="rId5" tooltip="Videobeweis"/>
              </a:rPr>
              <a:t>Videobeweise</a:t>
            </a:r>
            <a:r>
              <a:rPr lang="de-DE" dirty="0" smtClean="0"/>
              <a:t> angewendet.</a:t>
            </a:r>
          </a:p>
          <a:p>
            <a:endParaRPr lang="de-DE" dirty="0" smtClean="0"/>
          </a:p>
          <a:p>
            <a:r>
              <a:rPr lang="de-DE" dirty="0" smtClean="0"/>
              <a:t>Die Grundlinien verlaufen parallel zum Netz, die Seitenlinien rechtwinklig dazu. Parallel zum Netz liegen auf beiden Seiten im Abstand von 6,40 (21 ft) Meter die </a:t>
            </a:r>
            <a:r>
              <a:rPr lang="de-DE" i="1" dirty="0" smtClean="0"/>
              <a:t>Aufschlaglinien</a:t>
            </a:r>
            <a:r>
              <a:rPr lang="de-DE" dirty="0" smtClean="0"/>
              <a:t>. Die Fläche zwischen Netz und Aufschlaglinien wird inoffiziell auch als </a:t>
            </a:r>
            <a:r>
              <a:rPr lang="de-DE" i="1" dirty="0" smtClean="0"/>
              <a:t>T-Feld</a:t>
            </a:r>
            <a:r>
              <a:rPr lang="de-DE" dirty="0" smtClean="0"/>
              <a:t> bezeichnet, da die </a:t>
            </a:r>
            <a:r>
              <a:rPr lang="de-DE" i="1" dirty="0" smtClean="0"/>
              <a:t>Aufschlagmittellinie</a:t>
            </a:r>
            <a:r>
              <a:rPr lang="de-DE" dirty="0" smtClean="0"/>
              <a:t>, die das T-Feld in zwei gleich große Flächen unterteilt, und die Aufschlaglinie ein großes T bilden.</a:t>
            </a:r>
          </a:p>
          <a:p>
            <a:endParaRPr lang="de-DE" dirty="0" smtClean="0"/>
          </a:p>
          <a:p>
            <a:r>
              <a:rPr lang="de-DE" dirty="0" smtClean="0"/>
              <a:t>Das Spiel beginnt</a:t>
            </a:r>
            <a:r>
              <a:rPr lang="de-DE" baseline="0" dirty="0" smtClean="0"/>
              <a:t> mit dem Aufschlag einer der beiden Spieler in das Aufschlagfeld des Gegners. (Regel: Aufschläger darf bis zum Schlagen des Balls die Grundlinie nicht übertreten.)</a:t>
            </a:r>
          </a:p>
          <a:p>
            <a:r>
              <a:rPr lang="de-DE" baseline="0" dirty="0" smtClean="0"/>
              <a:t>Aufgeschlagen wird diagonal: Von der 1. Aufschlagposition in das schräg gegenüberliegende Aufschlagfeld des Gegners (I), oder von Position (2) in das Feld (II). Der erste Aufschlag wird von der ersten Aufschlagposition aus gefürt und die folgenden abwechselnd von beiden Positionen aus. Der aufgeschlagene Ball muss über das Netz fliegen un im entsprechenden Aufschlagfeld des Gegners auftreffen oder die das Feld begrenzende Linie berühren (wenn dabei der Ball das Netz berührt, so wird der Aufschlag wiederholt). Beim ersten Fehler darf der Aufschlag in dasselbe Feld wiederholt werden, bei einem Doppelfehler zählt der Aufschlag für den Aufschläger als Verlustpunkt.</a:t>
            </a:r>
          </a:p>
          <a:p>
            <a:r>
              <a:rPr lang="de-DE" baseline="0" dirty="0" smtClean="0"/>
              <a:t>Damit ein Ball gültig ist, muss der gegenüberstehende Spieler nach dem ersten und vor dem zweiten Auftreffen des Balls auf dem Boden, den Ball zurückschlagen. Während dem Spiel ist es dann auch erlaubt, den Ball nicht nur zwischen dem ersten und zweiten Bodenkontakts des Balles, den Ball anzunehmen. D.h.: ihn aus den Flug anzunehmen. </a:t>
            </a:r>
          </a:p>
          <a:p>
            <a:r>
              <a:rPr lang="de-DE" baseline="0" dirty="0" smtClean="0"/>
              <a:t>Das Spiel besteht also darin, dass jeder der Spieler abwechselnd den zu ihm geschlagenen Ball zurückschlägt, ohne dass er auf seiner Seite mehr als einmal aufkommt. Der Ball bleibt dabei bis zum ersten Fehler eines der beiden Gegner im Spiel. Wird der Ball ins Netz oder ins „Aus“ geschlagen, so ist der Punkt verloren.  </a:t>
            </a:r>
            <a:endParaRPr lang="de-DE" dirty="0"/>
          </a:p>
        </p:txBody>
      </p:sp>
      <p:sp>
        <p:nvSpPr>
          <p:cNvPr id="4" name="Slide Number Placeholder 3"/>
          <p:cNvSpPr>
            <a:spLocks noGrp="1"/>
          </p:cNvSpPr>
          <p:nvPr>
            <p:ph type="sldNum" sz="quarter" idx="10"/>
          </p:nvPr>
        </p:nvSpPr>
        <p:spPr/>
        <p:txBody>
          <a:bodyPr/>
          <a:lstStyle/>
          <a:p>
            <a:fld id="{E912C44B-115E-4E75-AE13-25A0363601DC}" type="slidenum">
              <a:rPr lang="de-DE" smtClean="0"/>
              <a:pPr/>
              <a:t>5</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Ein Tennismatch wird</a:t>
            </a:r>
            <a:r>
              <a:rPr lang="de-DE" baseline="0" dirty="0" smtClean="0"/>
              <a:t> in Sätze unterteilt, dieses wiederum in Spiele und Spiele in Punkte. </a:t>
            </a:r>
          </a:p>
          <a:p>
            <a:endParaRPr lang="de-DE" baseline="0" dirty="0" smtClean="0"/>
          </a:p>
          <a:p>
            <a:r>
              <a:rPr lang="de-DE" baseline="0" dirty="0" smtClean="0"/>
              <a:t>[Text]</a:t>
            </a:r>
            <a:endParaRPr lang="de-DE" dirty="0"/>
          </a:p>
        </p:txBody>
      </p:sp>
      <p:sp>
        <p:nvSpPr>
          <p:cNvPr id="4" name="Slide Number Placeholder 3"/>
          <p:cNvSpPr>
            <a:spLocks noGrp="1"/>
          </p:cNvSpPr>
          <p:nvPr>
            <p:ph type="sldNum" sz="quarter" idx="10"/>
          </p:nvPr>
        </p:nvSpPr>
        <p:spPr/>
        <p:txBody>
          <a:bodyPr/>
          <a:lstStyle/>
          <a:p>
            <a:fld id="{E912C44B-115E-4E75-AE13-25A0363601DC}" type="slidenum">
              <a:rPr lang="de-DE" smtClean="0"/>
              <a:pPr/>
              <a:t>6</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de-DE" dirty="0" smtClean="0"/>
              <a:t>Di</a:t>
            </a:r>
            <a:r>
              <a:rPr lang="de-DE" baseline="0" dirty="0" smtClean="0"/>
              <a:t>e Zählweise beim Tennis besitzt einige Besonderheiten. Ihr werdet euch vielleicht schon mal gefragt haben, wieso man im Tennis die Punkte mit 15, 30, 40 und 60 zählt. </a:t>
            </a:r>
          </a:p>
          <a:p>
            <a:r>
              <a:rPr lang="de-DE" baseline="0" dirty="0" smtClean="0"/>
              <a:t>Diese Besonderheiten sind seit der Zeit erhalten geblieben, als Tennis noch aus „Interesse“ gespielt wurde. </a:t>
            </a:r>
          </a:p>
          <a:p>
            <a:r>
              <a:rPr lang="de-DE" baseline="0" dirty="0" smtClean="0"/>
              <a:t>In Frankreich musste man für ein Spiel ein Geldstück von 60 Sous zahlen, dieses Geldstück wurden in vier Münzen zu 15 Sous gewechselt. Diese bestimmten dann den Wert der 4 Schläge: 15, 30, 45 und 60.</a:t>
            </a:r>
          </a:p>
          <a:p>
            <a:r>
              <a:rPr lang="de-DE" baseline="0" dirty="0" smtClean="0"/>
              <a:t>Im 20. Jahrhundert wurden die Kampfrichter allerdings nachlässiger und riefen nur noch „Vierzig“ statt „Fünfundvierzig“.</a:t>
            </a:r>
          </a:p>
          <a:p>
            <a:endParaRPr lang="de-DE" baseline="0" dirty="0" smtClean="0"/>
          </a:p>
          <a:p>
            <a:r>
              <a:rPr lang="de-DE" baseline="0" dirty="0" smtClean="0"/>
              <a:t>Beim Gewinn der ersten Punktes in einem Spiel durch irgendeine der beiden Sieten steht es also 15:0 (oder 0:15) , wenn dieser Spieler auch den nächsten Punkt gewinnt, kommen nochmals 15 Punkte dazu und es steht 30:0. Beim Gewinn des dritten Balls steht es dann 40:0 und schließlich führt der vierte Punkte zu einem 60:0 und somit zum Spielgewinn des Spielers.</a:t>
            </a:r>
          </a:p>
          <a:p>
            <a:endParaRPr lang="de-DE" baseline="0" dirty="0" smtClean="0"/>
          </a:p>
          <a:p>
            <a:r>
              <a:rPr lang="de-DE" baseline="0" dirty="0" smtClean="0"/>
              <a:t>Hat eine der beiden Seiten nach dem ersten Punktgewinn den Punkt verloren bekommt logischerweise dern andere 15 Punkte angerechnet. </a:t>
            </a:r>
          </a:p>
          <a:p>
            <a:r>
              <a:rPr lang="de-DE" baseline="0" dirty="0" smtClean="0"/>
              <a:t>15:0, 30:0, 40:0, ... „40 beide“ („Einstand“), „Vorteil“ (für den Aufschläger oder Rückschläger) und „Spiel“.</a:t>
            </a:r>
          </a:p>
          <a:p>
            <a:endParaRPr lang="de-DE" baseline="0" dirty="0" smtClean="0"/>
          </a:p>
          <a:p>
            <a:r>
              <a:rPr lang="de-DE" baseline="0" dirty="0" smtClean="0"/>
              <a:t>[Text]</a:t>
            </a:r>
          </a:p>
          <a:p>
            <a:endParaRPr lang="de-DE" baseline="0" dirty="0" smtClean="0"/>
          </a:p>
          <a:p>
            <a:r>
              <a:rPr lang="de-DE" baseline="0" dirty="0" smtClean="0"/>
              <a:t>„Spiel“ kann der Aufschläger erzielen, wenn er beim Stand „Vorteil Aufschläger“ den nächsten Punkt gewinnt. </a:t>
            </a:r>
          </a:p>
          <a:p>
            <a:r>
              <a:rPr lang="de-DE" baseline="0" dirty="0" smtClean="0"/>
              <a:t>„Spiel für Rückschläger“ lautet das Resultat, wenn beim Stand „Vorteil Rückschläger“ der Aufschläger den nächsten Ballwechsel verliert. </a:t>
            </a:r>
          </a:p>
          <a:p>
            <a:endParaRPr lang="de-DE" baseline="0" dirty="0" smtClean="0"/>
          </a:p>
          <a:p>
            <a:r>
              <a:rPr lang="de-DE" baseline="0" dirty="0" smtClean="0"/>
              <a:t>Sobald das erste Spiel beendet wurde, beginnt das zweite, wobei der Aufschlag wechselt, d.h. Der Rückschläger wird zum Aufschläger. Das wird solange fortgesetzt bis zum Ende eines Satzes. Ein Satz zählt als beendet, wenn einer der Spieler mindestens 6 Spiele gewonnen hat und dabei einn Vorsprung gegenüber dem anderen von mindestens 2 Spielen hat, sodass bei „5 Spiele beide“ erst 2 hintereinander gewonnenen Spiele den Gewinn des Satzes entscheiden.  Folglich ist ein Satz beendet, wenn genau einer der folgenden Spielstände eintritt:  6:0, ... 6:4, 7:5 etc. </a:t>
            </a:r>
          </a:p>
          <a:p>
            <a:r>
              <a:rPr lang="de-DE" baseline="0" dirty="0" smtClean="0"/>
              <a:t>Nach Beendigung des ersten Satzes wird der zweite ausgespielt usw., bis eine der beiden Seiten das Treffen gewonnen hat, nämlich 2 Sätze (von 3) oder 3 Sätze (von 5). Dies hängt von den Bedingungen des Wettkampfes ab. Gewinnt einer der beiden Gegner 2 (3) Sätze hintereinander, so wird ihm der Sieg zugesprochen, ohne dass die restlichen Sätze gespielt werden. Demnach kann der Endstand eines Matches 2:0, 2:1 (bzw. 3:0, 3:1 oder 3:2) lauten. </a:t>
            </a:r>
          </a:p>
          <a:p>
            <a:endParaRPr lang="de-DE" baseline="0" dirty="0" smtClean="0"/>
          </a:p>
          <a:p>
            <a:endParaRPr lang="de-DE" baseline="0" dirty="0" smtClean="0"/>
          </a:p>
          <a:p>
            <a:endParaRPr lang="de-DE" dirty="0"/>
          </a:p>
        </p:txBody>
      </p:sp>
      <p:sp>
        <p:nvSpPr>
          <p:cNvPr id="4" name="Slide Number Placeholder 3"/>
          <p:cNvSpPr>
            <a:spLocks noGrp="1"/>
          </p:cNvSpPr>
          <p:nvPr>
            <p:ph type="sldNum" sz="quarter" idx="10"/>
          </p:nvPr>
        </p:nvSpPr>
        <p:spPr/>
        <p:txBody>
          <a:bodyPr/>
          <a:lstStyle/>
          <a:p>
            <a:fld id="{E912C44B-115E-4E75-AE13-25A0363601DC}" type="slidenum">
              <a:rPr lang="de-DE" smtClean="0"/>
              <a:pPr/>
              <a:t>7</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Wenn</a:t>
            </a:r>
            <a:r>
              <a:rPr lang="de-DE" baseline="0" dirty="0" smtClean="0"/>
              <a:t> wir zu spielen beginnen:</a:t>
            </a:r>
          </a:p>
          <a:p>
            <a:r>
              <a:rPr lang="de-DE" baseline="0" dirty="0" smtClean="0"/>
              <a:t>DU und ICH.</a:t>
            </a:r>
          </a:p>
          <a:p>
            <a:r>
              <a:rPr lang="de-DE" baseline="0" dirty="0" smtClean="0"/>
              <a:t>Wenn ICH wesentlich stärker bin als DU, dann wird sich der Vorteil ziemlich schnell zeigen – bereits im ersten Satz! Ist der Unterschied jedoch nicht so groß, dann wird das Ergebnis jedes Spieles und Satzes schwankend sein. Solche Situationen liegen bei Treffen von Spielern vor, die zur Weltelite zählen, z.B.: bei den Grand-Prix-Turnieren oder der inoffiziellen Weltmeisterschaft in Wimbledon (England). Die Spielausgänge sind gewöhnlich von zusätzlichen Umständen abhängig: von der psychologischen Vorbereitung, der Tages form, der emotionalen Einstellung, den Bodenverhältnissen (Hart-, Rasen- oder Kunststoffplatz), dem Wetter usw.</a:t>
            </a:r>
          </a:p>
          <a:p>
            <a:r>
              <a:rPr lang="de-DE" baseline="0" dirty="0" smtClean="0"/>
              <a:t>Wie muss nun die Struktur eines Treffens etwas gleichstarker Spieler beschaffen sein, damit der Sieger zuverlässig ermittelt werden kann?</a:t>
            </a:r>
          </a:p>
          <a:p>
            <a:r>
              <a:rPr lang="de-DE" baseline="0" dirty="0" smtClean="0"/>
              <a:t>Klar ist, dass je länger solch ein Treffen dauert, desto deutlicher wird sich der Vorteil einer der beiden Seiten zeigen. </a:t>
            </a:r>
          </a:p>
          <a:p>
            <a:r>
              <a:rPr lang="de-DE" baseline="0" dirty="0" smtClean="0"/>
              <a:t>In Tenniswettkämpfen gibt es kein Unentschieden, das Spiel wird  stets bis zum Sieg eines der Gegner geführt. Wie sich jeder vorstellen kann, sind die physischen Möglichkeiten selbst eines Profispielers allerdings begrenzt. </a:t>
            </a:r>
          </a:p>
          <a:p>
            <a:r>
              <a:rPr lang="de-DE" baseline="0" dirty="0" smtClean="0"/>
              <a:t>Das Match zwischen dem Schweden Björn Borg (übrigens 5 Jahre hintereinander die inoffizielle Weltmeisterschaft – das WimbledonTurnier gewonnen hat) und dem Amerikaner John McEnroe im Wimbledon-Finale von 1979  dauerte 3 ½ Stunden. Matches wurde mit hohem Tempo gespielt – bis zu 66 Schläge pro Minute. Insgesamt trafen sich die beiden Spieler 18 mal, jeder von ihnen gewann dabei 9 mal. </a:t>
            </a:r>
          </a:p>
          <a:p>
            <a:r>
              <a:rPr lang="de-DE" baseline="0" dirty="0" smtClean="0"/>
              <a:t>1983 standen Kevin Curren und C. Lewis im Halbfinale ebenfalls in Wimbleden. Um dieses Duell entscheiden zu können, mussten 61 Spiele ausgetragen werden, dies dauerte 4 Stunden. </a:t>
            </a:r>
            <a:endParaRPr lang="de-DE" dirty="0"/>
          </a:p>
        </p:txBody>
      </p:sp>
      <p:sp>
        <p:nvSpPr>
          <p:cNvPr id="4" name="Slide Number Placeholder 3"/>
          <p:cNvSpPr>
            <a:spLocks noGrp="1"/>
          </p:cNvSpPr>
          <p:nvPr>
            <p:ph type="sldNum" sz="quarter" idx="10"/>
          </p:nvPr>
        </p:nvSpPr>
        <p:spPr/>
        <p:txBody>
          <a:bodyPr/>
          <a:lstStyle/>
          <a:p>
            <a:fld id="{E912C44B-115E-4E75-AE13-25A0363601DC}" type="slidenum">
              <a:rPr lang="de-DE" smtClean="0"/>
              <a:pPr/>
              <a:t>8</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smtClean="0"/>
              <a:t>Wenn man nun die Belastungen</a:t>
            </a:r>
            <a:r>
              <a:rPr lang="de-DE" baseline="0" dirty="0" smtClean="0"/>
              <a:t> dieser Tennisspieler kennt und weiß, dass sie ja meist nicht nur an solchen Einzelspielen, sondern auch am selben Tag noch im Doppel oder im gemischten Doppel teilnehmen, versteht man die Einführung einer neuen Regel, das tie-break. Ein Satz ist ddann nicht erst dann entschieden, wenn eine der beiden Seiten einen Vorteil von mindestens zwei Spielen erlangte. Beim Stand „6 Spiele beide“ wird das sogenannte tiebreak, sozusagen das entscheidende 13. Spiel, gespielt. Die Zählweise ist beim tie-break etwas anders, als in einem normalen Spiel: </a:t>
            </a:r>
          </a:p>
          <a:p>
            <a:pPr marL="0" marR="0" lvl="2" indent="0" algn="l" defTabSz="914400" rtl="0" eaLnBrk="1" fontAlgn="auto" latinLnBrk="0" hangingPunct="1">
              <a:lnSpc>
                <a:spcPct val="100000"/>
              </a:lnSpc>
              <a:spcBef>
                <a:spcPts val="0"/>
              </a:spcBef>
              <a:spcAft>
                <a:spcPts val="0"/>
              </a:spcAft>
              <a:buClrTx/>
              <a:buSzTx/>
              <a:buFontTx/>
              <a:buNone/>
              <a:tabLst/>
              <a:defRPr/>
            </a:pPr>
            <a:r>
              <a:rPr lang="de-DE" sz="1400" kern="1200" dirty="0" smtClean="0">
                <a:solidFill>
                  <a:schemeClr val="tx1"/>
                </a:solidFill>
                <a:latin typeface="+mn-lt"/>
                <a:ea typeface="+mn-ea"/>
                <a:cs typeface="+mn-cs"/>
              </a:rPr>
              <a:t>Für einen Sieg ist es erforderlich, nicht weniger als 7 Punkte mit einem Unterschied von mindestens 2 Punkten zu erzielen. </a:t>
            </a:r>
          </a:p>
          <a:p>
            <a:endParaRPr lang="de-DE" dirty="0" smtClean="0"/>
          </a:p>
          <a:p>
            <a:r>
              <a:rPr lang="de-DE" dirty="0" smtClean="0"/>
              <a:t>Das</a:t>
            </a:r>
            <a:r>
              <a:rPr lang="de-DE" baseline="0" dirty="0" smtClean="0"/>
              <a:t> heißt, für jeden gewonnenen Ball wird ein Punkt gezählt. Derjenige, der 7 Punkte gewonnen hat, gewinnt das 13. Spiel und damit den Satz, wenn dabei der Gegner nicht mehr als 5 Punkte erhalten hat. Andernfalls wird das Spiel solange fortgesetzt, bis einer der beiden einen Vorteil von 2 Punkten hat. </a:t>
            </a:r>
          </a:p>
          <a:p>
            <a:endParaRPr lang="de-DE" baseline="0" dirty="0" smtClean="0"/>
          </a:p>
          <a:p>
            <a:r>
              <a:rPr lang="de-DE" baseline="0" dirty="0" smtClean="0"/>
              <a:t>Diese Zählweise geht auf Jimmy Van Ellen zurück und wurde 1970 erstmals getestet. </a:t>
            </a:r>
          </a:p>
          <a:p>
            <a:endParaRPr lang="de-DE" baseline="0" dirty="0" smtClean="0"/>
          </a:p>
          <a:p>
            <a:r>
              <a:rPr lang="de-DE" baseline="0" dirty="0" smtClean="0"/>
              <a:t>Obwohl theoretisch auch in diesem Fall der Kampf beliebig lange dauern kann, ist er doch in der Praxis schneller beendet. </a:t>
            </a:r>
          </a:p>
          <a:p>
            <a:endParaRPr lang="de-DE" dirty="0"/>
          </a:p>
        </p:txBody>
      </p:sp>
      <p:sp>
        <p:nvSpPr>
          <p:cNvPr id="4" name="Slide Number Placeholder 3"/>
          <p:cNvSpPr>
            <a:spLocks noGrp="1"/>
          </p:cNvSpPr>
          <p:nvPr>
            <p:ph type="sldNum" sz="quarter" idx="10"/>
          </p:nvPr>
        </p:nvSpPr>
        <p:spPr/>
        <p:txBody>
          <a:bodyPr/>
          <a:lstStyle/>
          <a:p>
            <a:fld id="{E912C44B-115E-4E75-AE13-25A0363601DC}" type="slidenum">
              <a:rPr lang="de-DE" smtClean="0"/>
              <a:pPr/>
              <a:t>9</a:t>
            </a:fld>
            <a:endParaRPr lang="de-DE"/>
          </a:p>
        </p:txBody>
      </p:sp>
      <p:sp>
        <p:nvSpPr>
          <p:cNvPr id="5" name="Footer Placeholder 4"/>
          <p:cNvSpPr>
            <a:spLocks noGrp="1"/>
          </p:cNvSpPr>
          <p:nvPr>
            <p:ph type="ftr" sz="quarter" idx="11"/>
          </p:nvPr>
        </p:nvSpPr>
        <p:spPr/>
        <p:txBody>
          <a:bodyPr/>
          <a:lstStyle/>
          <a:p>
            <a:r>
              <a:rPr lang="de-DE" smtClean="0"/>
              <a:t>Seminar für LAK (Angewandte Mathematik)</a:t>
            </a:r>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C791D1A-045E-44FE-8CBD-B0697442E992}" type="datetimeFigureOut">
              <a:rPr lang="de-DE" smtClean="0"/>
              <a:pPr/>
              <a:t>29.10.2009</a:t>
            </a:fld>
            <a:endParaRPr lang="de-DE"/>
          </a:p>
        </p:txBody>
      </p:sp>
      <p:sp>
        <p:nvSpPr>
          <p:cNvPr id="17" name="Footer Placeholder 16"/>
          <p:cNvSpPr>
            <a:spLocks noGrp="1"/>
          </p:cNvSpPr>
          <p:nvPr>
            <p:ph type="ftr" sz="quarter" idx="11"/>
          </p:nvPr>
        </p:nvSpPr>
        <p:spPr>
          <a:xfrm>
            <a:off x="2898648" y="6355080"/>
            <a:ext cx="3474720" cy="365760"/>
          </a:xfrm>
        </p:spPr>
        <p:txBody>
          <a:bodyPr/>
          <a:lstStyle/>
          <a:p>
            <a:endParaRPr lang="de-DE"/>
          </a:p>
        </p:txBody>
      </p:sp>
      <p:sp>
        <p:nvSpPr>
          <p:cNvPr id="29" name="Slide Number Placeholder 28"/>
          <p:cNvSpPr>
            <a:spLocks noGrp="1"/>
          </p:cNvSpPr>
          <p:nvPr>
            <p:ph type="sldNum" sz="quarter" idx="12"/>
          </p:nvPr>
        </p:nvSpPr>
        <p:spPr>
          <a:xfrm>
            <a:off x="1216152" y="6355080"/>
            <a:ext cx="1219200" cy="365760"/>
          </a:xfrm>
        </p:spPr>
        <p:txBody>
          <a:bodyPr/>
          <a:lstStyle/>
          <a:p>
            <a:fld id="{7F44720E-8EE6-4DFC-A2E8-8914B2E8232E}" type="slidenum">
              <a:rPr lang="de-DE" smtClean="0"/>
              <a:pPr/>
              <a:t>‹#›</a:t>
            </a:fld>
            <a:endParaRPr lang="de-DE"/>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791D1A-045E-44FE-8CBD-B0697442E992}" type="datetimeFigureOut">
              <a:rPr lang="de-DE" smtClean="0"/>
              <a:pPr/>
              <a:t>29.10.2009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F44720E-8EE6-4DFC-A2E8-8914B2E8232E}"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791D1A-045E-44FE-8CBD-B0697442E992}" type="datetimeFigureOut">
              <a:rPr lang="de-DE" smtClean="0"/>
              <a:pPr/>
              <a:t>29.10.2009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F44720E-8EE6-4DFC-A2E8-8914B2E8232E}" type="slidenum">
              <a:rPr lang="de-DE" smtClean="0"/>
              <a:pPr/>
              <a:t>‹#›</a:t>
            </a:fld>
            <a:endParaRPr lang="de-DE"/>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C791D1A-045E-44FE-8CBD-B0697442E992}" type="datetimeFigureOut">
              <a:rPr lang="de-DE" smtClean="0"/>
              <a:pPr/>
              <a:t>29.10.2009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F44720E-8EE6-4DFC-A2E8-8914B2E8232E}" type="slidenum">
              <a:rPr lang="de-DE" smtClean="0"/>
              <a:pPr/>
              <a:t>‹#›</a:t>
            </a:fld>
            <a:endParaRPr lang="de-DE"/>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C791D1A-045E-44FE-8CBD-B0697442E992}" type="datetimeFigureOut">
              <a:rPr lang="de-DE" smtClean="0"/>
              <a:pPr/>
              <a:t>29.10.2009</a:t>
            </a:fld>
            <a:endParaRPr lang="de-DE"/>
          </a:p>
        </p:txBody>
      </p:sp>
      <p:sp>
        <p:nvSpPr>
          <p:cNvPr id="5" name="Footer Placeholder 4"/>
          <p:cNvSpPr>
            <a:spLocks noGrp="1"/>
          </p:cNvSpPr>
          <p:nvPr>
            <p:ph type="ftr" sz="quarter" idx="11"/>
          </p:nvPr>
        </p:nvSpPr>
        <p:spPr>
          <a:xfrm>
            <a:off x="2898648" y="6355080"/>
            <a:ext cx="3474720" cy="365760"/>
          </a:xfrm>
        </p:spPr>
        <p:txBody>
          <a:bodyPr/>
          <a:lstStyle/>
          <a:p>
            <a:endParaRPr lang="de-DE"/>
          </a:p>
        </p:txBody>
      </p:sp>
      <p:sp>
        <p:nvSpPr>
          <p:cNvPr id="6" name="Slide Number Placeholder 5"/>
          <p:cNvSpPr>
            <a:spLocks noGrp="1"/>
          </p:cNvSpPr>
          <p:nvPr>
            <p:ph type="sldNum" sz="quarter" idx="12"/>
          </p:nvPr>
        </p:nvSpPr>
        <p:spPr>
          <a:xfrm>
            <a:off x="1069848" y="6355080"/>
            <a:ext cx="1520952" cy="365760"/>
          </a:xfrm>
        </p:spPr>
        <p:txBody>
          <a:bodyPr/>
          <a:lstStyle/>
          <a:p>
            <a:fld id="{7F44720E-8EE6-4DFC-A2E8-8914B2E8232E}" type="slidenum">
              <a:rPr lang="de-DE" smtClean="0"/>
              <a:pPr/>
              <a:t>‹#›</a:t>
            </a:fld>
            <a:endParaRPr lang="de-DE"/>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C791D1A-045E-44FE-8CBD-B0697442E992}" type="datetimeFigureOut">
              <a:rPr lang="de-DE" smtClean="0"/>
              <a:pPr/>
              <a:t>29.10.2009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F44720E-8EE6-4DFC-A2E8-8914B2E8232E}" type="slidenum">
              <a:rPr lang="de-DE" smtClean="0"/>
              <a:pPr/>
              <a:t>‹#›</a:t>
            </a:fld>
            <a:endParaRPr lang="de-DE"/>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C791D1A-045E-44FE-8CBD-B0697442E992}" type="datetimeFigureOut">
              <a:rPr lang="de-DE" smtClean="0"/>
              <a:pPr/>
              <a:t>29.10.2009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7F44720E-8EE6-4DFC-A2E8-8914B2E8232E}" type="slidenum">
              <a:rPr lang="de-DE" smtClean="0"/>
              <a:pPr/>
              <a:t>‹#›</a:t>
            </a:fld>
            <a:endParaRPr lang="de-DE"/>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791D1A-045E-44FE-8CBD-B0697442E992}" type="datetimeFigureOut">
              <a:rPr lang="de-DE" smtClean="0"/>
              <a:pPr/>
              <a:t>29.10.2009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7F44720E-8EE6-4DFC-A2E8-8914B2E8232E}" type="slidenum">
              <a:rPr lang="de-DE" smtClean="0"/>
              <a:pPr/>
              <a:t>‹#›</a:t>
            </a:fld>
            <a:endParaRPr lang="de-DE"/>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91D1A-045E-44FE-8CBD-B0697442E992}" type="datetimeFigureOut">
              <a:rPr lang="de-DE" smtClean="0"/>
              <a:pPr/>
              <a:t>29.10.2009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7F44720E-8EE6-4DFC-A2E8-8914B2E8232E}" type="slidenum">
              <a:rPr lang="de-DE" smtClean="0"/>
              <a:pPr/>
              <a:t>‹#›</a:t>
            </a:fld>
            <a:endParaRPr lang="de-DE"/>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791D1A-045E-44FE-8CBD-B0697442E992}" type="datetimeFigureOut">
              <a:rPr lang="de-DE" smtClean="0"/>
              <a:pPr/>
              <a:t>29.10.2009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F44720E-8EE6-4DFC-A2E8-8914B2E8232E}" type="slidenum">
              <a:rPr lang="de-DE" smtClean="0"/>
              <a:pPr/>
              <a:t>‹#›</a:t>
            </a:fld>
            <a:endParaRPr lang="de-DE"/>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791D1A-045E-44FE-8CBD-B0697442E992}" type="datetimeFigureOut">
              <a:rPr lang="de-DE" smtClean="0"/>
              <a:pPr/>
              <a:t>29.10.2009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F44720E-8EE6-4DFC-A2E8-8914B2E8232E}" type="slidenum">
              <a:rPr lang="de-DE" smtClean="0"/>
              <a:pPr/>
              <a:t>‹#›</a:t>
            </a:fld>
            <a:endParaRPr lang="de-DE"/>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C791D1A-045E-44FE-8CBD-B0697442E992}" type="datetimeFigureOut">
              <a:rPr lang="de-DE" smtClean="0"/>
              <a:pPr/>
              <a:t>29.10.2009</a:t>
            </a:fld>
            <a:endParaRPr lang="de-DE"/>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de-DE"/>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F44720E-8EE6-4DFC-A2E8-8914B2E8232E}" type="slidenum">
              <a:rPr lang="de-DE" smtClean="0"/>
              <a:pPr/>
              <a:t>‹#›</a:t>
            </a:fld>
            <a:endParaRPr lang="de-DE"/>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Data" Target="../diagrams/data2.xml"/><Relationship Id="rId7"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5.png"/><Relationship Id="rId7" Type="http://schemas.openxmlformats.org/officeDocument/2006/relationships/image" Target="../media/image39.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23.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44.png"/></Relationships>
</file>

<file path=ppt/slides/_rels/slide27.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52.png"/><Relationship Id="rId3" Type="http://schemas.openxmlformats.org/officeDocument/2006/relationships/image" Target="../media/image47.png"/><Relationship Id="rId7" Type="http://schemas.openxmlformats.org/officeDocument/2006/relationships/image" Target="../media/image51.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 Id="rId9" Type="http://schemas.openxmlformats.org/officeDocument/2006/relationships/image" Target="../media/image5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e.wikipedia.org/wiki/Wimbledon_Championship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DE" cap="small" dirty="0" smtClean="0"/>
              <a:t>Mathematik im Tennis</a:t>
            </a:r>
            <a:endParaRPr lang="de-DE" cap="small" dirty="0"/>
          </a:p>
        </p:txBody>
      </p:sp>
      <p:sp>
        <p:nvSpPr>
          <p:cNvPr id="3" name="Subtitle 2"/>
          <p:cNvSpPr>
            <a:spLocks noGrp="1"/>
          </p:cNvSpPr>
          <p:nvPr>
            <p:ph type="subTitle" idx="1"/>
          </p:nvPr>
        </p:nvSpPr>
        <p:spPr/>
        <p:txBody>
          <a:bodyPr>
            <a:normAutofit fontScale="70000" lnSpcReduction="20000"/>
          </a:bodyPr>
          <a:lstStyle/>
          <a:p>
            <a:r>
              <a:rPr lang="de-DE" b="1" cap="small" dirty="0" smtClean="0"/>
              <a:t>Seminar für LAK (Angewandte Mathematik)</a:t>
            </a:r>
          </a:p>
          <a:p>
            <a:r>
              <a:rPr lang="de-DE" dirty="0" smtClean="0"/>
              <a:t>Julia Schallmeiner (0603662)</a:t>
            </a:r>
            <a:endParaRPr lang="de-DE" dirty="0"/>
          </a:p>
        </p:txBody>
      </p:sp>
      <p:pic>
        <p:nvPicPr>
          <p:cNvPr id="16385" name="Picture 1"/>
          <p:cNvPicPr>
            <a:picLocks noChangeAspect="1" noChangeArrowheads="1"/>
          </p:cNvPicPr>
          <p:nvPr/>
        </p:nvPicPr>
        <p:blipFill>
          <a:blip r:embed="rId3"/>
          <a:srcRect/>
          <a:stretch>
            <a:fillRect/>
          </a:stretch>
        </p:blipFill>
        <p:spPr bwMode="auto">
          <a:xfrm>
            <a:off x="4357686" y="0"/>
            <a:ext cx="3552825" cy="3552825"/>
          </a:xfrm>
          <a:prstGeom prst="rect">
            <a:avLst/>
          </a:prstGeom>
          <a:noFill/>
          <a:ln w="9525">
            <a:noFill/>
            <a:miter lim="800000"/>
            <a:headEnd/>
            <a:tailEnd/>
          </a:ln>
          <a:effectLst/>
        </p:spPr>
      </p:pic>
      <p:sp>
        <p:nvSpPr>
          <p:cNvPr id="5" name="Cloud Callout 4"/>
          <p:cNvSpPr/>
          <p:nvPr/>
        </p:nvSpPr>
        <p:spPr>
          <a:xfrm>
            <a:off x="1428728" y="428604"/>
            <a:ext cx="2643206" cy="1571636"/>
          </a:xfrm>
          <a:prstGeom prst="cloudCallout">
            <a:avLst>
              <a:gd name="adj1" fmla="val 95131"/>
              <a:gd name="adj2" fmla="val -137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0481"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857356" y="785794"/>
            <a:ext cx="1647825" cy="714375"/>
          </a:xfrm>
          <a:prstGeom prst="rect">
            <a:avLst/>
          </a:prstGeom>
          <a:noFill/>
        </p:spPr>
      </p:pic>
      <p:sp>
        <p:nvSpPr>
          <p:cNvPr id="20483" name="Rectangle 3"/>
          <p:cNvSpPr>
            <a:spLocks noChangeArrowheads="1"/>
          </p:cNvSpPr>
          <p:nvPr/>
        </p:nvSpPr>
        <p:spPr bwMode="auto">
          <a:xfrm>
            <a:off x="0" y="1171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3.5 	</a:t>
            </a:r>
            <a:r>
              <a:rPr lang="de-DE" cap="small" dirty="0" smtClean="0"/>
              <a:t>Grundbegriffe der 	Wahrscheinlichkeitstheorie</a:t>
            </a:r>
            <a:endParaRPr lang="de-DE" cap="small" dirty="0"/>
          </a:p>
        </p:txBody>
      </p:sp>
      <p:sp>
        <p:nvSpPr>
          <p:cNvPr id="3" name="Content Placeholder 2"/>
          <p:cNvSpPr>
            <a:spLocks noGrp="1"/>
          </p:cNvSpPr>
          <p:nvPr>
            <p:ph sz="quarter" idx="1"/>
          </p:nvPr>
        </p:nvSpPr>
        <p:spPr>
          <a:xfrm>
            <a:off x="457200" y="1219200"/>
            <a:ext cx="8229600" cy="5638800"/>
          </a:xfrm>
        </p:spPr>
        <p:txBody>
          <a:bodyPr>
            <a:normAutofit/>
          </a:bodyPr>
          <a:lstStyle/>
          <a:p>
            <a:endParaRPr lang="de-DE" dirty="0" smtClean="0">
              <a:latin typeface="+mj-lt"/>
            </a:endParaRPr>
          </a:p>
          <a:p>
            <a:r>
              <a:rPr lang="de-DE" sz="2000" dirty="0" smtClean="0">
                <a:latin typeface="+mj-lt"/>
              </a:rPr>
              <a:t>Versuch J... Gewinn eines einzelnen Punktes</a:t>
            </a:r>
          </a:p>
          <a:p>
            <a:pPr lvl="1"/>
            <a:r>
              <a:rPr lang="de-DE" sz="1700" dirty="0" smtClean="0">
                <a:latin typeface="+mj-lt"/>
              </a:rPr>
              <a:t>Versuch kann 2 sich </a:t>
            </a:r>
            <a:r>
              <a:rPr lang="de-DE" sz="1700" u="sng" dirty="0" smtClean="0">
                <a:latin typeface="+mj-lt"/>
              </a:rPr>
              <a:t>ausschließende Ausgänge </a:t>
            </a:r>
            <a:r>
              <a:rPr lang="de-DE" dirty="0" smtClean="0">
                <a:latin typeface="+mj-lt"/>
              </a:rPr>
              <a:t>besitzen</a:t>
            </a:r>
          </a:p>
          <a:p>
            <a:endParaRPr lang="de-DE" dirty="0" smtClean="0">
              <a:latin typeface="+mj-lt"/>
            </a:endParaRPr>
          </a:p>
          <a:p>
            <a:pPr>
              <a:buNone/>
            </a:pPr>
            <a:r>
              <a:rPr lang="de-DE" sz="2000" dirty="0" smtClean="0">
                <a:latin typeface="+mj-lt"/>
              </a:rPr>
              <a:t>                                  </a:t>
            </a:r>
            <a:r>
              <a:rPr lang="de-DE" sz="1700" dirty="0" smtClean="0">
                <a:latin typeface="+mj-lt"/>
              </a:rPr>
              <a:t>Punkt wird gewonnen      Punkt wird verloren</a:t>
            </a:r>
          </a:p>
          <a:p>
            <a:pPr>
              <a:buNone/>
            </a:pPr>
            <a:r>
              <a:rPr lang="de-DE" sz="1700" dirty="0" smtClean="0">
                <a:latin typeface="+mj-lt"/>
              </a:rPr>
              <a:t>			                      (Ereignis A)                   (Ereignis B)</a:t>
            </a:r>
          </a:p>
          <a:p>
            <a:pPr>
              <a:buNone/>
            </a:pPr>
            <a:endParaRPr lang="de-DE" sz="2000" dirty="0" smtClean="0">
              <a:latin typeface="+mj-lt"/>
            </a:endParaRPr>
          </a:p>
          <a:p>
            <a:r>
              <a:rPr lang="de-DE" sz="2000" dirty="0" smtClean="0">
                <a:latin typeface="+mj-lt"/>
              </a:rPr>
              <a:t>Häufigkeit des zufälligen Ereignisses A (B) in einer Reihe aus n Versuchen... Verhältnis </a:t>
            </a:r>
          </a:p>
          <a:p>
            <a:pPr>
              <a:buNone/>
            </a:pPr>
            <a:endParaRPr lang="de-DE" sz="1300" dirty="0" smtClean="0">
              <a:latin typeface="+mj-lt"/>
            </a:endParaRPr>
          </a:p>
          <a:p>
            <a:pPr lvl="1"/>
            <a:r>
              <a:rPr lang="de-DE" sz="1700" dirty="0" smtClean="0">
                <a:latin typeface="+mj-lt"/>
              </a:rPr>
              <a:t>m... Anzahl derjenigen Versuche, in denen das Ereignis A (B) eintrat</a:t>
            </a:r>
          </a:p>
          <a:p>
            <a:pPr lvl="1"/>
            <a:r>
              <a:rPr lang="de-DE" sz="1700" dirty="0" smtClean="0">
                <a:latin typeface="+mj-lt"/>
              </a:rPr>
              <a:t>n... Gesamtanzahl der Versuche </a:t>
            </a:r>
          </a:p>
          <a:p>
            <a:pPr>
              <a:buNone/>
            </a:pPr>
            <a:r>
              <a:rPr lang="de-DE" dirty="0" smtClean="0">
                <a:latin typeface="+mj-lt"/>
              </a:rPr>
              <a:t>			</a:t>
            </a:r>
          </a:p>
        </p:txBody>
      </p:sp>
      <p:sp>
        <p:nvSpPr>
          <p:cNvPr id="4" name="Down Arrow 3"/>
          <p:cNvSpPr/>
          <p:nvPr/>
        </p:nvSpPr>
        <p:spPr>
          <a:xfrm>
            <a:off x="4286248" y="2571744"/>
            <a:ext cx="35719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04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143372" y="4429132"/>
            <a:ext cx="163065" cy="500066"/>
          </a:xfrm>
          <a:prstGeom prst="rect">
            <a:avLst/>
          </a:prstGeom>
          <a:noFill/>
        </p:spPr>
      </p:pic>
      <p:sp>
        <p:nvSpPr>
          <p:cNvPr id="2051" name="Rectangle 3"/>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9" name="Down Arrow 8"/>
          <p:cNvSpPr/>
          <p:nvPr/>
        </p:nvSpPr>
        <p:spPr>
          <a:xfrm>
            <a:off x="6786578" y="2571744"/>
            <a:ext cx="35719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cap="small" dirty="0" smtClean="0"/>
              <a:t>5.	Grundbegriffe der 	Wahrscheinlichkeitstheorie</a:t>
            </a:r>
            <a:endParaRPr lang="de-DE" dirty="0"/>
          </a:p>
        </p:txBody>
      </p:sp>
      <p:sp>
        <p:nvSpPr>
          <p:cNvPr id="3" name="Content Placeholder 2"/>
          <p:cNvSpPr>
            <a:spLocks noGrp="1"/>
          </p:cNvSpPr>
          <p:nvPr>
            <p:ph sz="quarter" idx="1"/>
          </p:nvPr>
        </p:nvSpPr>
        <p:spPr>
          <a:xfrm>
            <a:off x="500034" y="1285860"/>
            <a:ext cx="8229600" cy="4937760"/>
          </a:xfrm>
        </p:spPr>
        <p:txBody>
          <a:bodyPr>
            <a:normAutofit fontScale="92500"/>
          </a:bodyPr>
          <a:lstStyle/>
          <a:p>
            <a:endParaRPr lang="de-DE" dirty="0" smtClean="0">
              <a:latin typeface="+mj-lt"/>
            </a:endParaRPr>
          </a:p>
          <a:p>
            <a:r>
              <a:rPr lang="de-DE" sz="2200" dirty="0" smtClean="0">
                <a:latin typeface="+mj-lt"/>
              </a:rPr>
              <a:t>Größe P(A) wird als </a:t>
            </a:r>
            <a:r>
              <a:rPr lang="de-DE" sz="2200" i="1" dirty="0" smtClean="0">
                <a:latin typeface="+mj-lt"/>
              </a:rPr>
              <a:t>Wahrscheinlichkeit des Ereignisses A </a:t>
            </a:r>
            <a:r>
              <a:rPr lang="de-DE" sz="2200" dirty="0" smtClean="0">
                <a:latin typeface="+mj-lt"/>
              </a:rPr>
              <a:t>angesehen.</a:t>
            </a:r>
          </a:p>
          <a:p>
            <a:pPr>
              <a:buNone/>
            </a:pPr>
            <a:endParaRPr lang="de-DE" dirty="0" smtClean="0">
              <a:latin typeface="+mj-lt"/>
            </a:endParaRPr>
          </a:p>
          <a:p>
            <a:pPr lvl="1"/>
            <a:r>
              <a:rPr lang="de-DE" sz="1800" dirty="0" smtClean="0">
                <a:latin typeface="+mj-lt"/>
              </a:rPr>
              <a:t>Je größer die Zahl n der durchgeführten Versuche ist, desto weniger weicht die Häufigkeit      von der Wahrscheinlichkeit P(A) ab.</a:t>
            </a:r>
          </a:p>
          <a:p>
            <a:pPr lvl="1">
              <a:buNone/>
            </a:pPr>
            <a:endParaRPr lang="de-DE" sz="1800" dirty="0" smtClean="0">
              <a:latin typeface="+mj-lt"/>
            </a:endParaRPr>
          </a:p>
          <a:p>
            <a:pPr lvl="1"/>
            <a:r>
              <a:rPr lang="de-DE" sz="1800" dirty="0" smtClean="0">
                <a:latin typeface="+mj-lt"/>
              </a:rPr>
              <a:t>Mathematische Bestätigung: </a:t>
            </a:r>
            <a:r>
              <a:rPr lang="de-DE" sz="1800" i="1" dirty="0" smtClean="0">
                <a:latin typeface="+mj-lt"/>
              </a:rPr>
              <a:t>Satz von Bernoulli </a:t>
            </a:r>
            <a:r>
              <a:rPr lang="de-DE" sz="1800" dirty="0" smtClean="0">
                <a:latin typeface="+mj-lt"/>
              </a:rPr>
              <a:t>(einer der Formen des </a:t>
            </a:r>
            <a:r>
              <a:rPr lang="de-DE" sz="1800" i="1" dirty="0" smtClean="0">
                <a:latin typeface="+mj-lt"/>
              </a:rPr>
              <a:t>Gesetzes der großen Zahlen</a:t>
            </a:r>
            <a:r>
              <a:rPr lang="de-DE" sz="1800" dirty="0" smtClean="0">
                <a:latin typeface="+mj-lt"/>
              </a:rPr>
              <a:t>)</a:t>
            </a:r>
          </a:p>
          <a:p>
            <a:pPr lvl="1"/>
            <a:endParaRPr lang="de-DE" sz="1800" dirty="0" smtClean="0">
              <a:latin typeface="+mj-lt"/>
            </a:endParaRPr>
          </a:p>
          <a:p>
            <a:pPr lvl="1"/>
            <a:r>
              <a:rPr lang="de-DE" sz="1800" dirty="0" smtClean="0">
                <a:latin typeface="+mj-lt"/>
              </a:rPr>
              <a:t>Die Häufigkeit      wird als Näherungswert für die Wahrscheinlichkeit  P(A) angesehen (bei Durchführung einer großen Anzahl von Versuchen)</a:t>
            </a:r>
          </a:p>
          <a:p>
            <a:pPr lvl="1"/>
            <a:endParaRPr lang="de-DE" sz="1800" dirty="0" smtClean="0">
              <a:latin typeface="+mj-lt"/>
            </a:endParaRPr>
          </a:p>
          <a:p>
            <a:pPr lvl="1"/>
            <a:r>
              <a:rPr lang="de-DE" sz="1800" dirty="0" smtClean="0">
                <a:latin typeface="+mj-lt"/>
              </a:rPr>
              <a:t>Dabei gilt stets: </a:t>
            </a:r>
          </a:p>
          <a:p>
            <a:pPr lvl="1"/>
            <a:endParaRPr lang="de-DE" dirty="0" smtClean="0">
              <a:latin typeface="+mj-lt"/>
            </a:endParaRPr>
          </a:p>
          <a:p>
            <a:endParaRPr lang="de-DE" dirty="0" smtClean="0">
              <a:latin typeface="+mj-lt"/>
            </a:endParaRPr>
          </a:p>
        </p:txBody>
      </p:sp>
      <p:sp>
        <p:nvSpPr>
          <p:cNvPr id="215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150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786050" y="4572008"/>
            <a:ext cx="164307" cy="500066"/>
          </a:xfrm>
          <a:prstGeom prst="rect">
            <a:avLst/>
          </a:prstGeom>
          <a:noFill/>
        </p:spPr>
      </p:pic>
      <p:sp>
        <p:nvSpPr>
          <p:cNvPr id="21507" name="Rectangle 3"/>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150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150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071803" y="5857892"/>
            <a:ext cx="1357322" cy="396237"/>
          </a:xfrm>
          <a:prstGeom prst="rect">
            <a:avLst/>
          </a:prstGeom>
          <a:noFill/>
        </p:spPr>
      </p:pic>
      <p:sp>
        <p:nvSpPr>
          <p:cNvPr id="21510"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pic>
        <p:nvPicPr>
          <p:cNvPr id="10"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00430" y="3143248"/>
            <a:ext cx="164307" cy="50006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3.5 	</a:t>
            </a:r>
            <a:r>
              <a:rPr lang="de-DE" cap="small" dirty="0" smtClean="0"/>
              <a:t>Grundbegriffe der 	Wahrscheinlichkeitstheorie</a:t>
            </a:r>
            <a:endParaRPr lang="de-DE" dirty="0"/>
          </a:p>
        </p:txBody>
      </p:sp>
      <p:sp>
        <p:nvSpPr>
          <p:cNvPr id="3" name="Content Placeholder 2"/>
          <p:cNvSpPr>
            <a:spLocks noGrp="1"/>
          </p:cNvSpPr>
          <p:nvPr>
            <p:ph sz="quarter" idx="1"/>
          </p:nvPr>
        </p:nvSpPr>
        <p:spPr/>
        <p:txBody>
          <a:bodyPr/>
          <a:lstStyle/>
          <a:p>
            <a:endParaRPr lang="de-DE" sz="2000" u="sng" dirty="0" smtClean="0">
              <a:latin typeface="+mj-lt"/>
            </a:endParaRPr>
          </a:p>
          <a:p>
            <a:r>
              <a:rPr lang="de-DE" sz="2000" u="sng" dirty="0" smtClean="0">
                <a:latin typeface="+mj-lt"/>
              </a:rPr>
              <a:t>Annahme:</a:t>
            </a:r>
            <a:r>
              <a:rPr lang="de-DE" sz="2000" dirty="0" smtClean="0">
                <a:latin typeface="+mj-lt"/>
              </a:rPr>
              <a:t> Wahrscheinlichkeiten P(A) bzw. P(B) sind bekannt</a:t>
            </a:r>
          </a:p>
          <a:p>
            <a:endParaRPr lang="de-DE" sz="2000" dirty="0" smtClean="0">
              <a:latin typeface="+mj-lt"/>
            </a:endParaRPr>
          </a:p>
          <a:p>
            <a:r>
              <a:rPr lang="de-DE" sz="2000" dirty="0" smtClean="0">
                <a:latin typeface="+mj-lt"/>
              </a:rPr>
              <a:t>Selbstverständlich gilt:</a:t>
            </a:r>
          </a:p>
          <a:p>
            <a:endParaRPr lang="de-DE" sz="2000" dirty="0" smtClean="0">
              <a:latin typeface="+mj-lt"/>
            </a:endParaRPr>
          </a:p>
          <a:p>
            <a:endParaRPr lang="de-DE" sz="2000" dirty="0" smtClean="0">
              <a:latin typeface="+mj-lt"/>
            </a:endParaRPr>
          </a:p>
          <a:p>
            <a:r>
              <a:rPr lang="de-DE" sz="2000" dirty="0" smtClean="0">
                <a:latin typeface="+mj-lt"/>
              </a:rPr>
              <a:t>Summe (</a:t>
            </a:r>
            <a:r>
              <a:rPr lang="de-DE" sz="2000" i="1" dirty="0" smtClean="0">
                <a:latin typeface="+mj-lt"/>
              </a:rPr>
              <a:t>Vereinigung</a:t>
            </a:r>
            <a:r>
              <a:rPr lang="de-DE" sz="2000" dirty="0" smtClean="0">
                <a:latin typeface="+mj-lt"/>
              </a:rPr>
              <a:t>)          (oder         ):</a:t>
            </a:r>
          </a:p>
          <a:p>
            <a:pPr lvl="1"/>
            <a:r>
              <a:rPr lang="de-DE" sz="1700" dirty="0" smtClean="0">
                <a:latin typeface="+mj-lt"/>
              </a:rPr>
              <a:t>Ereignis, das sowohl bei den Versuchsausgängen (Elementarereignissen) eintritt, die zu A führen, als auch bei den Ausgängen, bei welchen B eintritt. </a:t>
            </a:r>
          </a:p>
          <a:p>
            <a:r>
              <a:rPr lang="de-DE" sz="2000" dirty="0" smtClean="0">
                <a:latin typeface="+mj-lt"/>
              </a:rPr>
              <a:t>Produkt (</a:t>
            </a:r>
            <a:r>
              <a:rPr lang="de-DE" sz="2000" i="1" dirty="0" smtClean="0">
                <a:latin typeface="+mj-lt"/>
              </a:rPr>
              <a:t>Durchschnitt</a:t>
            </a:r>
            <a:r>
              <a:rPr lang="de-DE" sz="2000" dirty="0" smtClean="0">
                <a:latin typeface="+mj-lt"/>
              </a:rPr>
              <a:t>)        (oder         ):</a:t>
            </a:r>
          </a:p>
          <a:p>
            <a:pPr lvl="1"/>
            <a:r>
              <a:rPr lang="de-DE" sz="1700" dirty="0" smtClean="0">
                <a:latin typeface="+mj-lt"/>
              </a:rPr>
              <a:t>Ereignis, welches bei genau den Elementarereignissen eintritt, die sowohl zu A als auch zu B gehören. </a:t>
            </a:r>
          </a:p>
          <a:p>
            <a:endParaRPr lang="de-DE" sz="2000" dirty="0">
              <a:latin typeface="+mj-lt"/>
            </a:endParaRP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252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357554" y="2928934"/>
            <a:ext cx="1971675" cy="447675"/>
          </a:xfrm>
          <a:prstGeom prst="rect">
            <a:avLst/>
          </a:prstGeom>
          <a:noFill/>
        </p:spPr>
      </p:pic>
      <p:sp>
        <p:nvSpPr>
          <p:cNvPr id="22531"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253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2532"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571868" y="3571876"/>
            <a:ext cx="695325" cy="447675"/>
          </a:xfrm>
          <a:prstGeom prst="rect">
            <a:avLst/>
          </a:prstGeom>
          <a:noFill/>
        </p:spPr>
      </p:pic>
      <p:sp>
        <p:nvSpPr>
          <p:cNvPr id="22534"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253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22537"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2539"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2538"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929190" y="3571876"/>
            <a:ext cx="619125" cy="447675"/>
          </a:xfrm>
          <a:prstGeom prst="rect">
            <a:avLst/>
          </a:prstGeom>
          <a:noFill/>
        </p:spPr>
      </p:pic>
      <p:sp>
        <p:nvSpPr>
          <p:cNvPr id="22540" name="Rectangle 12"/>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2542"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2541"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714744" y="4786322"/>
            <a:ext cx="333375" cy="447675"/>
          </a:xfrm>
          <a:prstGeom prst="rect">
            <a:avLst/>
          </a:prstGeom>
          <a:noFill/>
        </p:spPr>
      </p:pic>
      <p:sp>
        <p:nvSpPr>
          <p:cNvPr id="22544"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2543" name="Picture 15"/>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4929190" y="4786322"/>
            <a:ext cx="619125" cy="447675"/>
          </a:xfrm>
          <a:prstGeom prst="rect">
            <a:avLst/>
          </a:prstGeom>
          <a:noFill/>
        </p:spPr>
      </p:pic>
      <p:sp>
        <p:nvSpPr>
          <p:cNvPr id="22545" name="Rectangle 17"/>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3.5 	</a:t>
            </a:r>
            <a:r>
              <a:rPr lang="de-DE" cap="small" dirty="0" smtClean="0"/>
              <a:t>Grundbegriffe der 	Wahrscheinlichkeitstheorie</a:t>
            </a:r>
            <a:endParaRPr lang="de-DE" dirty="0"/>
          </a:p>
        </p:txBody>
      </p:sp>
      <p:sp>
        <p:nvSpPr>
          <p:cNvPr id="3" name="Content Placeholder 2"/>
          <p:cNvSpPr>
            <a:spLocks noGrp="1"/>
          </p:cNvSpPr>
          <p:nvPr>
            <p:ph sz="quarter" idx="1"/>
          </p:nvPr>
        </p:nvSpPr>
        <p:spPr/>
        <p:txBody>
          <a:bodyPr>
            <a:normAutofit/>
          </a:bodyPr>
          <a:lstStyle/>
          <a:p>
            <a:endParaRPr lang="de-DE" sz="2000" dirty="0" smtClean="0">
              <a:latin typeface="+mj-lt"/>
            </a:endParaRPr>
          </a:p>
          <a:p>
            <a:r>
              <a:rPr lang="de-DE" sz="2000" dirty="0" smtClean="0">
                <a:latin typeface="+mj-lt"/>
              </a:rPr>
              <a:t>Die Ereignisse A und B heißen unvereinbar, wenn ihr Produkt das unmögliche Ereignis ist: Seine Wahrscheinlichkeit ist gleich null. </a:t>
            </a:r>
          </a:p>
          <a:p>
            <a:endParaRPr lang="de-DE" sz="2000" dirty="0" smtClean="0">
              <a:latin typeface="+mj-lt"/>
            </a:endParaRPr>
          </a:p>
          <a:p>
            <a:endParaRPr lang="de-DE" sz="2000" dirty="0">
              <a:latin typeface="+mj-lt"/>
            </a:endParaRPr>
          </a:p>
        </p:txBody>
      </p:sp>
      <p:grpSp>
        <p:nvGrpSpPr>
          <p:cNvPr id="6" name="Group 5"/>
          <p:cNvGrpSpPr/>
          <p:nvPr/>
        </p:nvGrpSpPr>
        <p:grpSpPr>
          <a:xfrm>
            <a:off x="-1500230" y="2428868"/>
            <a:ext cx="6096000" cy="4429132"/>
            <a:chOff x="785786" y="2428868"/>
            <a:chExt cx="6096000" cy="4429132"/>
          </a:xfrm>
        </p:grpSpPr>
        <p:graphicFrame>
          <p:nvGraphicFramePr>
            <p:cNvPr id="4" name="Diagram 3"/>
            <p:cNvGraphicFramePr/>
            <p:nvPr/>
          </p:nvGraphicFramePr>
          <p:xfrm>
            <a:off x="785786" y="2428868"/>
            <a:ext cx="6096000" cy="44291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000496" y="4143380"/>
              <a:ext cx="1500198"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nchor="ctr" anchorCtr="1">
              <a:spAutoFit/>
            </a:bodyPr>
            <a:lstStyle/>
            <a:p>
              <a:pPr algn="ctr"/>
              <a:r>
                <a:rPr lang="de-DE" dirty="0" smtClean="0">
                  <a:latin typeface="+mj-lt"/>
                </a:rPr>
                <a:t>Versuch J</a:t>
              </a:r>
              <a:endParaRPr lang="de-DE" dirty="0">
                <a:latin typeface="+mj-lt"/>
              </a:endParaRPr>
            </a:p>
          </p:txBody>
        </p:sp>
      </p:grpSp>
      <p:sp>
        <p:nvSpPr>
          <p:cNvPr id="7" name="TextBox 6"/>
          <p:cNvSpPr txBox="1"/>
          <p:nvPr/>
        </p:nvSpPr>
        <p:spPr>
          <a:xfrm>
            <a:off x="5143504" y="3357562"/>
            <a:ext cx="3143272" cy="1477328"/>
          </a:xfrm>
          <a:prstGeom prst="rect">
            <a:avLst/>
          </a:prstGeom>
          <a:noFill/>
        </p:spPr>
        <p:txBody>
          <a:bodyPr wrap="square" rtlCol="0">
            <a:spAutoFit/>
          </a:bodyPr>
          <a:lstStyle/>
          <a:p>
            <a:r>
              <a:rPr lang="de-DE" dirty="0" smtClean="0">
                <a:latin typeface="+mj-lt"/>
              </a:rPr>
              <a:t>Sicheres Ereignis:</a:t>
            </a:r>
          </a:p>
          <a:p>
            <a:endParaRPr lang="de-DE" dirty="0">
              <a:latin typeface="+mj-lt"/>
            </a:endParaRPr>
          </a:p>
          <a:p>
            <a:endParaRPr lang="de-DE" dirty="0" smtClean="0">
              <a:latin typeface="+mj-lt"/>
            </a:endParaRPr>
          </a:p>
          <a:p>
            <a:r>
              <a:rPr lang="de-DE" dirty="0" smtClean="0">
                <a:latin typeface="+mj-lt"/>
              </a:rPr>
              <a:t>Unmögliches Ereignis:</a:t>
            </a:r>
          </a:p>
          <a:p>
            <a:endParaRPr lang="de-DE" dirty="0"/>
          </a:p>
        </p:txBody>
      </p:sp>
      <p:sp>
        <p:nvSpPr>
          <p:cNvPr id="235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23555"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35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23558"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356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3559" name="Picture 7"/>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5572132" y="3786190"/>
            <a:ext cx="2543175" cy="542925"/>
          </a:xfrm>
          <a:prstGeom prst="rect">
            <a:avLst/>
          </a:prstGeom>
          <a:noFill/>
        </p:spPr>
      </p:pic>
      <p:sp>
        <p:nvSpPr>
          <p:cNvPr id="23562"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3561" name="Picture 9"/>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5572132" y="4643446"/>
            <a:ext cx="2019300" cy="542925"/>
          </a:xfrm>
          <a:prstGeom prst="rect">
            <a:avLst/>
          </a:prstGeom>
          <a:noFill/>
        </p:spPr>
      </p:pic>
      <p:sp>
        <p:nvSpPr>
          <p:cNvPr id="23563" name="Rectangle 11"/>
          <p:cNvSpPr>
            <a:spLocks noChangeArrowheads="1"/>
          </p:cNvSpPr>
          <p:nvPr/>
        </p:nvSpPr>
        <p:spPr bwMode="auto">
          <a:xfrm>
            <a:off x="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3.5 	</a:t>
            </a:r>
            <a:r>
              <a:rPr lang="de-DE" cap="small" dirty="0" smtClean="0"/>
              <a:t>Grundbegriffe der 	Wahrscheinlichkeitstheorie</a:t>
            </a:r>
            <a:endParaRPr lang="de-DE" dirty="0"/>
          </a:p>
        </p:txBody>
      </p:sp>
      <p:sp>
        <p:nvSpPr>
          <p:cNvPr id="3" name="Content Placeholder 2"/>
          <p:cNvSpPr>
            <a:spLocks noGrp="1"/>
          </p:cNvSpPr>
          <p:nvPr>
            <p:ph sz="quarter" idx="1"/>
          </p:nvPr>
        </p:nvSpPr>
        <p:spPr>
          <a:xfrm>
            <a:off x="428596" y="1142984"/>
            <a:ext cx="8229600" cy="4937760"/>
          </a:xfrm>
        </p:spPr>
        <p:txBody>
          <a:bodyPr>
            <a:normAutofit/>
          </a:bodyPr>
          <a:lstStyle/>
          <a:p>
            <a:endParaRPr lang="de-DE" dirty="0" smtClean="0">
              <a:latin typeface="+mj-lt"/>
            </a:endParaRPr>
          </a:p>
          <a:p>
            <a:r>
              <a:rPr lang="de-DE" sz="2000" u="sng" dirty="0" smtClean="0">
                <a:latin typeface="+mj-lt"/>
              </a:rPr>
              <a:t>Additionssatz für Wahrscheinlichkeiten</a:t>
            </a:r>
            <a:endParaRPr lang="de-DE" dirty="0" smtClean="0">
              <a:latin typeface="+mj-lt"/>
            </a:endParaRPr>
          </a:p>
          <a:p>
            <a:pPr lvl="1" algn="just"/>
            <a:r>
              <a:rPr lang="de-DE" sz="2000" dirty="0" smtClean="0">
                <a:latin typeface="+mj-lt"/>
              </a:rPr>
              <a:t>Spezialfall: </a:t>
            </a:r>
          </a:p>
          <a:p>
            <a:pPr lvl="1" algn="just">
              <a:buNone/>
            </a:pPr>
            <a:r>
              <a:rPr lang="de-DE" dirty="0" smtClean="0">
                <a:latin typeface="+mj-lt"/>
              </a:rPr>
              <a:t>	</a:t>
            </a:r>
            <a:r>
              <a:rPr lang="de-DE" sz="2000" dirty="0" smtClean="0">
                <a:latin typeface="+mj-lt"/>
              </a:rPr>
              <a:t>Ausgänge A und B eines Versuchs J unvereinbar, so ist die Wahrscheinlichkeit der Summe A + B der Ereignisse A und B gleich der Summe der Wahrscheinlichkeiten dieser Ereignisse;</a:t>
            </a:r>
          </a:p>
          <a:p>
            <a:pPr lvl="1" algn="just">
              <a:buNone/>
            </a:pPr>
            <a:endParaRPr lang="de-DE" sz="2000" dirty="0" smtClean="0">
              <a:latin typeface="+mj-lt"/>
            </a:endParaRPr>
          </a:p>
          <a:p>
            <a:pPr lvl="1" algn="just"/>
            <a:r>
              <a:rPr lang="de-DE" sz="2000" dirty="0" smtClean="0">
                <a:latin typeface="+mj-lt"/>
              </a:rPr>
              <a:t>Verallgemeinerung:</a:t>
            </a:r>
          </a:p>
          <a:p>
            <a:pPr lvl="1" algn="just">
              <a:buNone/>
            </a:pPr>
            <a:r>
              <a:rPr lang="de-DE" sz="2000" dirty="0" smtClean="0">
                <a:latin typeface="+mj-lt"/>
              </a:rPr>
              <a:t>	Versuch führt zu einer beliebigen endlichen Zahl paarweise unvereinbarer Ereignisse B</a:t>
            </a:r>
            <a:r>
              <a:rPr lang="de-DE" sz="2000" baseline="-25000" dirty="0" smtClean="0">
                <a:latin typeface="+mj-lt"/>
              </a:rPr>
              <a:t>1</a:t>
            </a:r>
            <a:r>
              <a:rPr lang="de-DE" sz="2000" dirty="0" smtClean="0">
                <a:latin typeface="+mj-lt"/>
              </a:rPr>
              <a:t>, ..., B</a:t>
            </a:r>
            <a:r>
              <a:rPr lang="de-DE" sz="2000" baseline="-25000" dirty="0" smtClean="0">
                <a:latin typeface="+mj-lt"/>
              </a:rPr>
              <a:t>k</a:t>
            </a:r>
            <a:r>
              <a:rPr lang="de-DE" sz="2000" dirty="0" smtClean="0">
                <a:latin typeface="+mj-lt"/>
              </a:rPr>
              <a:t> </a:t>
            </a:r>
          </a:p>
          <a:p>
            <a:pPr lvl="1" algn="just">
              <a:buNone/>
            </a:pPr>
            <a:r>
              <a:rPr lang="de-DE" sz="2000" dirty="0" smtClean="0">
                <a:latin typeface="+mj-lt"/>
              </a:rPr>
              <a:t>	(d.h., jedes Produkt       ist für        das unmögliche Ereignis)</a:t>
            </a:r>
          </a:p>
          <a:p>
            <a:endParaRPr lang="de-DE" dirty="0">
              <a:latin typeface="+mj-lt"/>
            </a:endParaRPr>
          </a:p>
        </p:txBody>
      </p:sp>
      <p:sp>
        <p:nvSpPr>
          <p:cNvPr id="2457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457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643174" y="2071678"/>
            <a:ext cx="1971675" cy="447675"/>
          </a:xfrm>
          <a:prstGeom prst="rect">
            <a:avLst/>
          </a:prstGeom>
          <a:noFill/>
        </p:spPr>
      </p:pic>
      <p:sp>
        <p:nvSpPr>
          <p:cNvPr id="24579"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458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4580"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643174" y="3714752"/>
            <a:ext cx="2847975" cy="447675"/>
          </a:xfrm>
          <a:prstGeom prst="rect">
            <a:avLst/>
          </a:prstGeom>
          <a:noFill/>
        </p:spPr>
      </p:pic>
      <p:sp>
        <p:nvSpPr>
          <p:cNvPr id="24582"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458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4583"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643042" y="5857892"/>
            <a:ext cx="5838825" cy="447675"/>
          </a:xfrm>
          <a:prstGeom prst="rect">
            <a:avLst/>
          </a:prstGeom>
          <a:noFill/>
        </p:spPr>
      </p:pic>
      <p:sp>
        <p:nvSpPr>
          <p:cNvPr id="24585"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458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4586"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929058" y="5143512"/>
            <a:ext cx="428625" cy="428625"/>
          </a:xfrm>
          <a:prstGeom prst="rect">
            <a:avLst/>
          </a:prstGeom>
          <a:noFill/>
        </p:spPr>
      </p:pic>
      <p:sp>
        <p:nvSpPr>
          <p:cNvPr id="24588" name="Rectangle 12"/>
          <p:cNvSpPr>
            <a:spLocks noChangeArrowheads="1"/>
          </p:cNvSpPr>
          <p:nvPr/>
        </p:nvSpPr>
        <p:spPr bwMode="auto">
          <a:xfrm>
            <a:off x="0" y="88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459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4589" name="Picture 1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5715008" y="5143512"/>
            <a:ext cx="514350" cy="400050"/>
          </a:xfrm>
          <a:prstGeom prst="rect">
            <a:avLst/>
          </a:prstGeom>
          <a:noFill/>
        </p:spPr>
      </p:pic>
      <p:sp>
        <p:nvSpPr>
          <p:cNvPr id="24591" name="Rectangle 15"/>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cap="small" dirty="0" smtClean="0"/>
              <a:t>5. 	Grundbegriffe der 	Wahrscheinlichkeitstheorie</a:t>
            </a:r>
            <a:endParaRPr lang="de-DE" dirty="0"/>
          </a:p>
        </p:txBody>
      </p:sp>
      <p:sp>
        <p:nvSpPr>
          <p:cNvPr id="3" name="Content Placeholder 2"/>
          <p:cNvSpPr>
            <a:spLocks noGrp="1"/>
          </p:cNvSpPr>
          <p:nvPr>
            <p:ph sz="quarter" idx="1"/>
          </p:nvPr>
        </p:nvSpPr>
        <p:spPr/>
        <p:txBody>
          <a:bodyPr>
            <a:normAutofit/>
          </a:bodyPr>
          <a:lstStyle/>
          <a:p>
            <a:endParaRPr lang="de-DE" sz="2000" dirty="0" smtClean="0">
              <a:latin typeface="+mj-lt"/>
            </a:endParaRPr>
          </a:p>
          <a:p>
            <a:r>
              <a:rPr lang="de-DE" sz="2000" u="sng" dirty="0" smtClean="0">
                <a:latin typeface="+mj-lt"/>
              </a:rPr>
              <a:t>Bedingte Wahrscheinlichkeit</a:t>
            </a:r>
          </a:p>
          <a:p>
            <a:pPr algn="just"/>
            <a:r>
              <a:rPr lang="de-DE" sz="2000" dirty="0" smtClean="0">
                <a:latin typeface="+mj-lt"/>
              </a:rPr>
              <a:t>           heißt das Verhältnis aus der Zahl derjenigen Versuchsausgänge von J, die gleichzeitig zu A und B führen, zur Zahl derjenigen Ausgänge, die zu B führen. </a:t>
            </a:r>
          </a:p>
          <a:p>
            <a:pPr algn="just"/>
            <a:endParaRPr lang="de-DE" sz="2000" dirty="0" smtClean="0">
              <a:latin typeface="+mj-lt"/>
            </a:endParaRPr>
          </a:p>
          <a:p>
            <a:pPr algn="just"/>
            <a:endParaRPr lang="de-DE" sz="2000" dirty="0" smtClean="0">
              <a:latin typeface="+mj-lt"/>
            </a:endParaRPr>
          </a:p>
          <a:p>
            <a:pPr algn="just"/>
            <a:endParaRPr lang="de-DE" sz="2000" dirty="0" smtClean="0">
              <a:latin typeface="+mj-lt"/>
            </a:endParaRPr>
          </a:p>
          <a:p>
            <a:pPr algn="just"/>
            <a:r>
              <a:rPr lang="de-DE" sz="2000" dirty="0" smtClean="0">
                <a:latin typeface="+mj-lt"/>
              </a:rPr>
              <a:t>Ein Ereignis A heißt </a:t>
            </a:r>
            <a:r>
              <a:rPr lang="de-DE" sz="2000" u="sng" dirty="0" smtClean="0">
                <a:latin typeface="+mj-lt"/>
              </a:rPr>
              <a:t>unabhängig </a:t>
            </a:r>
            <a:r>
              <a:rPr lang="de-DE" sz="2000" dirty="0" smtClean="0">
                <a:latin typeface="+mj-lt"/>
              </a:rPr>
              <a:t>vom Ereignis B, wenn die bedingte Wahrscheinlichkeit   gleich der unbedingten Wahrscheinlichkeit        ist, d.h.</a:t>
            </a:r>
            <a:endParaRPr lang="de-DE" sz="2000" u="sng" dirty="0">
              <a:latin typeface="+mj-lt"/>
            </a:endParaRP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560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214678" y="3143248"/>
            <a:ext cx="1647825" cy="714375"/>
          </a:xfrm>
          <a:prstGeom prst="rect">
            <a:avLst/>
          </a:prstGeom>
          <a:noFill/>
        </p:spPr>
      </p:pic>
      <p:sp>
        <p:nvSpPr>
          <p:cNvPr id="25603" name="Rectangle 3"/>
          <p:cNvSpPr>
            <a:spLocks noChangeArrowheads="1"/>
          </p:cNvSpPr>
          <p:nvPr/>
        </p:nvSpPr>
        <p:spPr bwMode="auto">
          <a:xfrm>
            <a:off x="0" y="1171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5604"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857224" y="2071678"/>
            <a:ext cx="642942" cy="360048"/>
          </a:xfrm>
          <a:prstGeom prst="rect">
            <a:avLst/>
          </a:prstGeom>
          <a:noFill/>
        </p:spPr>
      </p:pic>
      <p:pic>
        <p:nvPicPr>
          <p:cNvPr id="9"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643438" y="4500570"/>
            <a:ext cx="642942" cy="360048"/>
          </a:xfrm>
          <a:prstGeom prst="rect">
            <a:avLst/>
          </a:prstGeom>
          <a:noFill/>
        </p:spPr>
      </p:pic>
      <p:sp>
        <p:nvSpPr>
          <p:cNvPr id="2560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5606"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286116" y="4857760"/>
            <a:ext cx="428628" cy="359741"/>
          </a:xfrm>
          <a:prstGeom prst="rect">
            <a:avLst/>
          </a:prstGeom>
          <a:noFill/>
        </p:spPr>
      </p:pic>
      <p:sp>
        <p:nvSpPr>
          <p:cNvPr id="25609"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25608" name="Picture 8"/>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286116" y="5429264"/>
            <a:ext cx="1495425" cy="400050"/>
          </a:xfrm>
          <a:prstGeom prst="rect">
            <a:avLst/>
          </a:prstGeom>
          <a:noFill/>
        </p:spPr>
      </p:pic>
      <p:sp>
        <p:nvSpPr>
          <p:cNvPr id="25610" name="Rectangle 10"/>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cap="small" dirty="0" smtClean="0"/>
              <a:t>5. 	Grundbegriffe der 	Wahrscheinlichkeitstheorie</a:t>
            </a:r>
            <a:endParaRPr lang="de-DE" dirty="0"/>
          </a:p>
        </p:txBody>
      </p:sp>
      <p:sp>
        <p:nvSpPr>
          <p:cNvPr id="3" name="Content Placeholder 2"/>
          <p:cNvSpPr>
            <a:spLocks noGrp="1"/>
          </p:cNvSpPr>
          <p:nvPr>
            <p:ph sz="quarter" idx="1"/>
          </p:nvPr>
        </p:nvSpPr>
        <p:spPr/>
        <p:txBody>
          <a:bodyPr>
            <a:noAutofit/>
          </a:bodyPr>
          <a:lstStyle/>
          <a:p>
            <a:endParaRPr lang="de-DE" sz="2000" dirty="0" smtClean="0">
              <a:latin typeface="+mj-lt"/>
            </a:endParaRPr>
          </a:p>
          <a:p>
            <a:r>
              <a:rPr lang="de-DE" sz="2000" u="sng" dirty="0" smtClean="0">
                <a:latin typeface="+mj-lt"/>
              </a:rPr>
              <a:t>Multiplikationssatz der Wahrscheinlichkeitsrechnung</a:t>
            </a:r>
          </a:p>
          <a:p>
            <a:pPr lvl="1"/>
            <a:r>
              <a:rPr lang="de-DE" sz="1700" dirty="0" smtClean="0">
                <a:latin typeface="+mj-lt"/>
              </a:rPr>
              <a:t>Für unabhängige Ereignisse:</a:t>
            </a:r>
          </a:p>
          <a:p>
            <a:pPr lvl="1"/>
            <a:endParaRPr lang="de-DE" sz="1700" dirty="0" smtClean="0">
              <a:latin typeface="+mj-lt"/>
            </a:endParaRPr>
          </a:p>
          <a:p>
            <a:pPr lvl="1"/>
            <a:r>
              <a:rPr lang="de-DE" sz="1700" dirty="0" smtClean="0">
                <a:latin typeface="+mj-lt"/>
              </a:rPr>
              <a:t>Für abhängige Ereignisse:</a:t>
            </a:r>
          </a:p>
          <a:p>
            <a:pPr lvl="1">
              <a:buNone/>
            </a:pPr>
            <a:endParaRPr lang="de-DE" sz="1700" dirty="0" smtClean="0">
              <a:latin typeface="+mj-lt"/>
            </a:endParaRPr>
          </a:p>
          <a:p>
            <a:r>
              <a:rPr lang="de-DE" sz="2000" u="sng" dirty="0" smtClean="0">
                <a:latin typeface="+mj-lt"/>
              </a:rPr>
              <a:t>Formel der totalen Wahrscheinlichkeit</a:t>
            </a:r>
            <a:endParaRPr lang="de-DE" sz="2000" dirty="0" smtClean="0">
              <a:latin typeface="+mj-lt"/>
            </a:endParaRPr>
          </a:p>
          <a:p>
            <a:pPr lvl="1"/>
            <a:r>
              <a:rPr lang="de-DE" sz="1700" dirty="0" smtClean="0">
                <a:latin typeface="+mj-lt"/>
              </a:rPr>
              <a:t>Die Ereignisse                 seien paarweise unvereinbar, und das Ereignis A möge eintreten, wenn mindestens eines der Ereignisse </a:t>
            </a:r>
          </a:p>
          <a:p>
            <a:pPr lvl="1">
              <a:buNone/>
            </a:pPr>
            <a:r>
              <a:rPr lang="de-DE" sz="1700" dirty="0" smtClean="0">
                <a:latin typeface="+mj-lt"/>
              </a:rPr>
              <a:t>                    eintritt. </a:t>
            </a:r>
          </a:p>
          <a:p>
            <a:pPr lvl="1">
              <a:buNone/>
            </a:pPr>
            <a:r>
              <a:rPr lang="de-DE" sz="1700" dirty="0" smtClean="0">
                <a:latin typeface="+mj-lt"/>
              </a:rPr>
              <a:t>	</a:t>
            </a:r>
            <a:r>
              <a:rPr lang="de-DE" sz="1700" u="sng" dirty="0" smtClean="0">
                <a:latin typeface="+mj-lt"/>
              </a:rPr>
              <a:t>Dann gilt:</a:t>
            </a:r>
          </a:p>
          <a:p>
            <a:pPr lvl="1">
              <a:buNone/>
            </a:pPr>
            <a:endParaRPr lang="de-DE" sz="1700" u="sng" dirty="0" smtClean="0">
              <a:latin typeface="+mj-lt"/>
            </a:endParaRPr>
          </a:p>
          <a:p>
            <a:pPr lvl="1">
              <a:buNone/>
            </a:pPr>
            <a:r>
              <a:rPr lang="de-DE" sz="1700" dirty="0" smtClean="0">
                <a:latin typeface="+mj-lt"/>
              </a:rPr>
              <a:t>	und die Formel der totalen Wahrscheinlichkeit</a:t>
            </a:r>
          </a:p>
          <a:p>
            <a:pPr lvl="1">
              <a:buNone/>
            </a:pPr>
            <a:endParaRPr lang="de-DE" sz="800" dirty="0" smtClean="0">
              <a:latin typeface="+mj-lt"/>
            </a:endParaRPr>
          </a:p>
          <a:p>
            <a:pPr lvl="1">
              <a:buNone/>
            </a:pPr>
            <a:r>
              <a:rPr lang="de-DE" sz="800" dirty="0" smtClean="0">
                <a:latin typeface="+mj-lt"/>
              </a:rPr>
              <a:t>	</a:t>
            </a:r>
            <a:r>
              <a:rPr lang="de-DE" sz="1700" dirty="0" smtClean="0">
                <a:latin typeface="+mj-lt"/>
              </a:rPr>
              <a:t>bzw.</a:t>
            </a: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142976" y="2285992"/>
            <a:ext cx="1962150" cy="400050"/>
          </a:xfrm>
          <a:prstGeom prst="rect">
            <a:avLst/>
          </a:prstGeom>
          <a:noFill/>
        </p:spPr>
      </p:pic>
      <p:sp>
        <p:nvSpPr>
          <p:cNvPr id="1027" name="Rectangle 3"/>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102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142976" y="2928934"/>
            <a:ext cx="3686175" cy="400050"/>
          </a:xfrm>
          <a:prstGeom prst="rect">
            <a:avLst/>
          </a:prstGeom>
          <a:noFill/>
        </p:spPr>
      </p:pic>
      <p:sp>
        <p:nvSpPr>
          <p:cNvPr id="1030" name="Rectangle 6"/>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103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714612" y="3643314"/>
            <a:ext cx="876300" cy="400050"/>
          </a:xfrm>
          <a:prstGeom prst="rect">
            <a:avLst/>
          </a:prstGeom>
          <a:noFill/>
        </p:spPr>
      </p:pic>
      <p:sp>
        <p:nvSpPr>
          <p:cNvPr id="1033" name="Rectangle 9"/>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10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1034"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214414" y="4214818"/>
            <a:ext cx="876300" cy="400050"/>
          </a:xfrm>
          <a:prstGeom prst="rect">
            <a:avLst/>
          </a:prstGeom>
          <a:noFill/>
        </p:spPr>
      </p:pic>
      <p:sp>
        <p:nvSpPr>
          <p:cNvPr id="1036" name="Rectangle 12"/>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1037"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428860" y="4857760"/>
            <a:ext cx="4019550" cy="400050"/>
          </a:xfrm>
          <a:prstGeom prst="rect">
            <a:avLst/>
          </a:prstGeom>
          <a:noFill/>
        </p:spPr>
      </p:pic>
      <p:sp>
        <p:nvSpPr>
          <p:cNvPr id="1039" name="Rectangle 15"/>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10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1040" name="Picture 16"/>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428860" y="5643578"/>
            <a:ext cx="3048000" cy="400050"/>
          </a:xfrm>
          <a:prstGeom prst="rect">
            <a:avLst/>
          </a:prstGeom>
          <a:noFill/>
        </p:spPr>
      </p:pic>
      <p:sp>
        <p:nvSpPr>
          <p:cNvPr id="1042" name="Rectangle 18"/>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1044"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1043" name="Picture 19"/>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2428860" y="6072206"/>
            <a:ext cx="4362450" cy="400050"/>
          </a:xfrm>
          <a:prstGeom prst="rect">
            <a:avLst/>
          </a:prstGeom>
          <a:noFill/>
        </p:spPr>
      </p:pic>
      <p:sp>
        <p:nvSpPr>
          <p:cNvPr id="1045" name="Rectangle 21"/>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6.	</a:t>
            </a:r>
            <a:r>
              <a:rPr lang="de-DE" cap="small" dirty="0" smtClean="0"/>
              <a:t>Das Modell des Spiels – </a:t>
            </a:r>
            <a:br>
              <a:rPr lang="de-DE" cap="small" dirty="0" smtClean="0"/>
            </a:br>
            <a:r>
              <a:rPr lang="de-DE" cap="small" dirty="0" smtClean="0"/>
              <a:t>	eine 	Markowsche Kette</a:t>
            </a:r>
            <a:endParaRPr lang="de-DE" cap="small" dirty="0"/>
          </a:p>
        </p:txBody>
      </p:sp>
      <p:sp>
        <p:nvSpPr>
          <p:cNvPr id="7" name="Rectangle 6"/>
          <p:cNvSpPr/>
          <p:nvPr/>
        </p:nvSpPr>
        <p:spPr>
          <a:xfrm>
            <a:off x="428596" y="6256502"/>
            <a:ext cx="2405992" cy="12029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endParaRPr lang="de-DE" sz="6500" kern="1200"/>
          </a:p>
        </p:txBody>
      </p:sp>
      <p:sp>
        <p:nvSpPr>
          <p:cNvPr id="8" name="Content Placeholder 7"/>
          <p:cNvSpPr>
            <a:spLocks noGrp="1"/>
          </p:cNvSpPr>
          <p:nvPr>
            <p:ph sz="quarter" idx="1"/>
          </p:nvPr>
        </p:nvSpPr>
        <p:spPr>
          <a:xfrm>
            <a:off x="6143636" y="1214422"/>
            <a:ext cx="2686040" cy="4937760"/>
          </a:xfrm>
        </p:spPr>
        <p:txBody>
          <a:bodyPr/>
          <a:lstStyle/>
          <a:p>
            <a:r>
              <a:rPr lang="de-DE" sz="2000" u="sng" dirty="0" smtClean="0">
                <a:latin typeface="+mj-lt"/>
              </a:rPr>
              <a:t>Sei:</a:t>
            </a:r>
          </a:p>
          <a:p>
            <a:pPr lvl="1"/>
            <a:r>
              <a:rPr lang="de-DE" sz="2000" dirty="0" smtClean="0">
                <a:latin typeface="+mj-lt"/>
              </a:rPr>
              <a:t>P(I) = 0,6</a:t>
            </a:r>
          </a:p>
          <a:p>
            <a:pPr lvl="1"/>
            <a:r>
              <a:rPr lang="de-DE" sz="2000" dirty="0" smtClean="0">
                <a:latin typeface="+mj-lt"/>
              </a:rPr>
              <a:t>P(D) = 0,4</a:t>
            </a:r>
          </a:p>
          <a:p>
            <a:pPr lvl="2"/>
            <a:r>
              <a:rPr lang="de-DE" sz="1300" dirty="0" smtClean="0">
                <a:latin typeface="+mj-lt"/>
              </a:rPr>
              <a:t>(d.h. ICH spiele etwas besser als DU)</a:t>
            </a:r>
          </a:p>
          <a:p>
            <a:endParaRPr lang="de-DE" sz="1900" dirty="0" smtClean="0">
              <a:latin typeface="+mj-lt"/>
            </a:endParaRPr>
          </a:p>
          <a:p>
            <a:r>
              <a:rPr lang="de-DE" sz="1900" dirty="0" smtClean="0">
                <a:latin typeface="+mj-lt"/>
              </a:rPr>
              <a:t>Die </a:t>
            </a:r>
            <a:r>
              <a:rPr lang="de-DE" sz="1900" i="1" dirty="0" smtClean="0">
                <a:latin typeface="+mj-lt"/>
              </a:rPr>
              <a:t>Abbildung</a:t>
            </a:r>
            <a:r>
              <a:rPr lang="de-DE" sz="1900" dirty="0" smtClean="0">
                <a:latin typeface="+mj-lt"/>
              </a:rPr>
              <a:t> zeigt, wie sich der Spielstand während eines Spiels ändern kann.</a:t>
            </a:r>
          </a:p>
        </p:txBody>
      </p:sp>
      <p:pic>
        <p:nvPicPr>
          <p:cNvPr id="27650" name="Picture 2"/>
          <p:cNvPicPr>
            <a:picLocks noChangeAspect="1" noChangeArrowheads="1"/>
          </p:cNvPicPr>
          <p:nvPr/>
        </p:nvPicPr>
        <p:blipFill>
          <a:blip r:embed="rId3"/>
          <a:srcRect/>
          <a:stretch>
            <a:fillRect/>
          </a:stretch>
        </p:blipFill>
        <p:spPr bwMode="auto">
          <a:xfrm>
            <a:off x="285720" y="1500174"/>
            <a:ext cx="5924550" cy="43148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6.	</a:t>
            </a:r>
            <a:r>
              <a:rPr lang="de-DE" cap="small" dirty="0" smtClean="0"/>
              <a:t>Das Modell des Spiels – </a:t>
            </a:r>
            <a:br>
              <a:rPr lang="de-DE" cap="small" dirty="0" smtClean="0"/>
            </a:br>
            <a:r>
              <a:rPr lang="de-DE" cap="small" dirty="0" smtClean="0"/>
              <a:t>	eine 	Markowsche Kette</a:t>
            </a:r>
            <a:endParaRPr lang="de-DE" dirty="0"/>
          </a:p>
        </p:txBody>
      </p:sp>
      <p:sp>
        <p:nvSpPr>
          <p:cNvPr id="3" name="Content Placeholder 2"/>
          <p:cNvSpPr>
            <a:spLocks noGrp="1"/>
          </p:cNvSpPr>
          <p:nvPr>
            <p:ph sz="quarter" idx="1"/>
          </p:nvPr>
        </p:nvSpPr>
        <p:spPr>
          <a:xfrm>
            <a:off x="457200" y="1219200"/>
            <a:ext cx="8229600" cy="5638800"/>
          </a:xfrm>
        </p:spPr>
        <p:txBody>
          <a:bodyPr>
            <a:normAutofit lnSpcReduction="10000"/>
          </a:bodyPr>
          <a:lstStyle/>
          <a:p>
            <a:r>
              <a:rPr lang="de-DE" sz="2000" u="sng" dirty="0" smtClean="0">
                <a:latin typeface="+mj-lt"/>
              </a:rPr>
              <a:t>Markowsche Kette</a:t>
            </a:r>
          </a:p>
          <a:p>
            <a:r>
              <a:rPr lang="de-DE" sz="2000" dirty="0" smtClean="0">
                <a:latin typeface="+mj-lt"/>
              </a:rPr>
              <a:t>Ein beliebiges System, in dem der Übergang aus einem Zustand in einen anderen nicht von der Vorgeschichte des Prozesses, sondern nur vom aktuellen Zustand abhängt. </a:t>
            </a:r>
          </a:p>
          <a:p>
            <a:pPr>
              <a:buNone/>
            </a:pPr>
            <a:r>
              <a:rPr lang="de-DE" sz="2000" dirty="0" smtClean="0">
                <a:latin typeface="+mj-lt"/>
              </a:rPr>
              <a:t>	(nach </a:t>
            </a:r>
            <a:r>
              <a:rPr lang="de-DE" sz="2000" i="1" dirty="0" smtClean="0">
                <a:latin typeface="+mj-lt"/>
              </a:rPr>
              <a:t>A. A. Markow</a:t>
            </a:r>
            <a:r>
              <a:rPr lang="de-DE" sz="2000" dirty="0" smtClean="0">
                <a:latin typeface="+mj-lt"/>
              </a:rPr>
              <a:t>, 1856 – 1922)</a:t>
            </a:r>
          </a:p>
          <a:p>
            <a:pPr>
              <a:buNone/>
            </a:pPr>
            <a:endParaRPr lang="de-DE" sz="2000" dirty="0" smtClean="0">
              <a:latin typeface="+mj-lt"/>
            </a:endParaRPr>
          </a:p>
          <a:p>
            <a:r>
              <a:rPr lang="de-DE" sz="2000" cap="small" dirty="0" smtClean="0">
                <a:latin typeface="+mj-lt"/>
              </a:rPr>
              <a:t>Zustände verschiedener Typen:</a:t>
            </a:r>
          </a:p>
          <a:p>
            <a:r>
              <a:rPr lang="de-DE" sz="2000" i="1" dirty="0" smtClean="0">
                <a:latin typeface="+mj-lt"/>
              </a:rPr>
              <a:t>Transienter (durchgehender) Zustand:</a:t>
            </a:r>
          </a:p>
          <a:p>
            <a:pPr lvl="1"/>
            <a:r>
              <a:rPr lang="de-DE" sz="1700" dirty="0" smtClean="0">
                <a:latin typeface="+mj-lt"/>
              </a:rPr>
              <a:t>Zustand, in den das System nicht wieder zurückkehren kann, wenn es ihn einmal verlassen hat (z.B.: 15:30 oder 40:0 usw.)</a:t>
            </a:r>
          </a:p>
          <a:p>
            <a:r>
              <a:rPr lang="de-DE" sz="2000" i="1" dirty="0" smtClean="0">
                <a:latin typeface="+mj-lt"/>
              </a:rPr>
              <a:t>Rekurrenter (wiederkehrender) Zustand:</a:t>
            </a:r>
          </a:p>
          <a:p>
            <a:pPr lvl="1"/>
            <a:r>
              <a:rPr lang="de-DE" sz="1700" dirty="0" smtClean="0">
                <a:latin typeface="+mj-lt"/>
              </a:rPr>
              <a:t>Jeder Zustand, der kein transienter ist. („Vorteil ICH“, „Einstand“, „Vorteil DU“)</a:t>
            </a:r>
          </a:p>
          <a:p>
            <a:r>
              <a:rPr lang="de-DE" sz="2000" i="1" dirty="0" smtClean="0">
                <a:latin typeface="+mj-lt"/>
              </a:rPr>
              <a:t>Absorbierender Zustand:</a:t>
            </a:r>
          </a:p>
          <a:p>
            <a:pPr lvl="1"/>
            <a:r>
              <a:rPr lang="de-DE" sz="1700" i="1" dirty="0" smtClean="0">
                <a:latin typeface="+mj-lt"/>
              </a:rPr>
              <a:t>Wenn das System erst einmal  in den Zustand gelangt ist, auch weiterhin in diesem Zustand verbleibt, ohne die Möglichkeit zu haben, in irgendeinen anderen Zustand überzugehen. („Spiel ICH“, „Spiel DU“)</a:t>
            </a:r>
          </a:p>
          <a:p>
            <a:endParaRPr lang="de-DE" dirty="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p:cNvPicPr>
            <a:picLocks noChangeAspect="1" noChangeArrowheads="1"/>
          </p:cNvPicPr>
          <p:nvPr/>
        </p:nvPicPr>
        <p:blipFill>
          <a:blip r:embed="rId3"/>
          <a:srcRect/>
          <a:stretch>
            <a:fillRect/>
          </a:stretch>
        </p:blipFill>
        <p:spPr bwMode="auto">
          <a:xfrm>
            <a:off x="0" y="1428736"/>
            <a:ext cx="5448300" cy="4371975"/>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de-DE" cap="small" dirty="0" smtClean="0"/>
              <a:t>7.	Das Spiel beginnt</a:t>
            </a:r>
            <a:endParaRPr lang="de-DE" dirty="0"/>
          </a:p>
        </p:txBody>
      </p:sp>
      <p:sp>
        <p:nvSpPr>
          <p:cNvPr id="3" name="Content Placeholder 2"/>
          <p:cNvSpPr>
            <a:spLocks noGrp="1"/>
          </p:cNvSpPr>
          <p:nvPr>
            <p:ph sz="quarter" idx="1"/>
          </p:nvPr>
        </p:nvSpPr>
        <p:spPr>
          <a:xfrm>
            <a:off x="4214810" y="1500174"/>
            <a:ext cx="4929190" cy="3143272"/>
          </a:xfrm>
        </p:spPr>
        <p:txBody>
          <a:bodyPr>
            <a:noAutofit/>
          </a:bodyPr>
          <a:lstStyle/>
          <a:p>
            <a:pPr>
              <a:buNone/>
            </a:pPr>
            <a:r>
              <a:rPr lang="de-DE" sz="1700" dirty="0" smtClean="0">
                <a:latin typeface="+mj-lt"/>
              </a:rPr>
              <a:t>	I. 	</a:t>
            </a:r>
            <a:r>
              <a:rPr lang="de-DE" sz="1700" u="sng" dirty="0" smtClean="0">
                <a:latin typeface="+mj-lt"/>
              </a:rPr>
              <a:t>Berechnung der </a:t>
            </a:r>
            <a:r>
              <a:rPr lang="de-DE" sz="1700" dirty="0" smtClean="0">
                <a:latin typeface="+mj-lt"/>
              </a:rPr>
              <a:t>	</a:t>
            </a:r>
            <a:r>
              <a:rPr lang="de-DE" sz="1700" u="sng" dirty="0" smtClean="0">
                <a:latin typeface="+mj-lt"/>
              </a:rPr>
              <a:t>Übergangswahrscheinlichkeiten </a:t>
            </a:r>
            <a:r>
              <a:rPr lang="de-DE" sz="1700" dirty="0" smtClean="0">
                <a:latin typeface="+mj-lt"/>
              </a:rPr>
              <a:t>	aus dem Zustand </a:t>
            </a:r>
            <a:r>
              <a:rPr lang="de-DE" sz="1700" dirty="0" smtClean="0">
                <a:solidFill>
                  <a:schemeClr val="accent2"/>
                </a:solidFill>
                <a:latin typeface="+mj-lt"/>
              </a:rPr>
              <a:t>0:0</a:t>
            </a:r>
            <a:r>
              <a:rPr lang="de-DE" sz="1700" dirty="0" smtClean="0">
                <a:latin typeface="+mj-lt"/>
              </a:rPr>
              <a:t> in die 	Zustände in die Zustände  </a:t>
            </a:r>
            <a:r>
              <a:rPr lang="de-DE" sz="1700" dirty="0" smtClean="0">
                <a:solidFill>
                  <a:schemeClr val="accent2"/>
                </a:solidFill>
                <a:latin typeface="+mj-lt"/>
              </a:rPr>
              <a:t>30:0</a:t>
            </a:r>
            <a:r>
              <a:rPr lang="de-DE" sz="1700" dirty="0" smtClean="0">
                <a:latin typeface="+mj-lt"/>
              </a:rPr>
              <a:t>, 	</a:t>
            </a:r>
            <a:r>
              <a:rPr lang="de-DE" sz="1700" dirty="0" smtClean="0">
                <a:solidFill>
                  <a:schemeClr val="accent2"/>
                </a:solidFill>
                <a:latin typeface="+mj-lt"/>
              </a:rPr>
              <a:t>15:15</a:t>
            </a:r>
            <a:r>
              <a:rPr lang="de-DE" sz="1700" dirty="0" smtClean="0">
                <a:latin typeface="+mj-lt"/>
              </a:rPr>
              <a:t> und </a:t>
            </a:r>
            <a:r>
              <a:rPr lang="de-DE" sz="1700" dirty="0" smtClean="0">
                <a:solidFill>
                  <a:schemeClr val="accent2"/>
                </a:solidFill>
                <a:latin typeface="+mj-lt"/>
              </a:rPr>
              <a:t>0:30 </a:t>
            </a:r>
          </a:p>
          <a:p>
            <a:pPr>
              <a:buNone/>
            </a:pPr>
            <a:endParaRPr lang="de-DE" sz="1700" dirty="0" smtClean="0">
              <a:solidFill>
                <a:schemeClr val="accent2"/>
              </a:solidFill>
              <a:latin typeface="+mj-lt"/>
            </a:endParaRPr>
          </a:p>
          <a:p>
            <a:pPr>
              <a:buNone/>
            </a:pPr>
            <a:r>
              <a:rPr lang="de-DE" sz="1700" dirty="0" smtClean="0">
                <a:solidFill>
                  <a:schemeClr val="accent2"/>
                </a:solidFill>
                <a:latin typeface="+mj-lt"/>
              </a:rPr>
              <a:t>		</a:t>
            </a:r>
            <a:r>
              <a:rPr lang="de-DE" sz="1700" dirty="0" smtClean="0">
                <a:latin typeface="+mj-lt"/>
              </a:rPr>
              <a:t>H</a:t>
            </a:r>
            <a:r>
              <a:rPr lang="de-DE" sz="1700" baseline="-25000" dirty="0" smtClean="0">
                <a:latin typeface="+mj-lt"/>
              </a:rPr>
              <a:t>1</a:t>
            </a:r>
            <a:r>
              <a:rPr lang="de-DE" sz="1700" dirty="0" smtClean="0">
                <a:latin typeface="+mj-lt"/>
              </a:rPr>
              <a:t> ... 	ICH erziele den ersten 			Punkt</a:t>
            </a:r>
          </a:p>
          <a:p>
            <a:pPr>
              <a:buNone/>
            </a:pPr>
            <a:r>
              <a:rPr lang="de-DE" sz="1700" dirty="0" smtClean="0">
                <a:solidFill>
                  <a:schemeClr val="accent2"/>
                </a:solidFill>
                <a:latin typeface="+mj-lt"/>
              </a:rPr>
              <a:t>		</a:t>
            </a:r>
            <a:r>
              <a:rPr lang="de-DE" sz="1700" dirty="0" smtClean="0">
                <a:latin typeface="+mj-lt"/>
              </a:rPr>
              <a:t>H</a:t>
            </a:r>
            <a:r>
              <a:rPr lang="de-DE" sz="1700" baseline="-25000" dirty="0" smtClean="0">
                <a:latin typeface="+mj-lt"/>
              </a:rPr>
              <a:t>2</a:t>
            </a:r>
            <a:r>
              <a:rPr lang="de-DE" sz="1700" dirty="0" smtClean="0">
                <a:latin typeface="+mj-lt"/>
              </a:rPr>
              <a:t> ... 	DU erzielst den ersten 			Punkt</a:t>
            </a:r>
          </a:p>
          <a:p>
            <a:pPr>
              <a:buNone/>
            </a:pPr>
            <a:endParaRPr lang="de-DE" sz="1700" dirty="0" smtClean="0">
              <a:solidFill>
                <a:schemeClr val="accent2"/>
              </a:solidFill>
              <a:latin typeface="+mj-lt"/>
            </a:endParaRPr>
          </a:p>
          <a:p>
            <a:pPr>
              <a:buNone/>
            </a:pPr>
            <a:r>
              <a:rPr lang="de-DE" sz="1700" dirty="0" smtClean="0">
                <a:solidFill>
                  <a:schemeClr val="accent2"/>
                </a:solidFill>
                <a:latin typeface="+mj-lt"/>
              </a:rPr>
              <a:t>	</a:t>
            </a:r>
          </a:p>
          <a:p>
            <a:pPr>
              <a:buNone/>
            </a:pPr>
            <a:endParaRPr lang="de-DE" sz="1700" dirty="0">
              <a:latin typeface="+mj-lt"/>
            </a:endParaRPr>
          </a:p>
        </p:txBody>
      </p:sp>
      <p:sp>
        <p:nvSpPr>
          <p:cNvPr id="5939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59395"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929322" y="4643446"/>
            <a:ext cx="1238250" cy="400050"/>
          </a:xfrm>
          <a:prstGeom prst="rect">
            <a:avLst/>
          </a:prstGeom>
          <a:noFill/>
        </p:spPr>
      </p:pic>
      <p:sp>
        <p:nvSpPr>
          <p:cNvPr id="59397" name="Rectangle 5"/>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5939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59398"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929322" y="5072074"/>
            <a:ext cx="1247775" cy="400050"/>
          </a:xfrm>
          <a:prstGeom prst="rect">
            <a:avLst/>
          </a:prstGeom>
          <a:noFill/>
        </p:spPr>
      </p:pic>
      <p:sp>
        <p:nvSpPr>
          <p:cNvPr id="59400" name="Rectangle 8"/>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1.	</a:t>
            </a:r>
            <a:r>
              <a:rPr lang="de-DE" cap="small" dirty="0" smtClean="0"/>
              <a:t>Ein bißchen Geschichte...</a:t>
            </a:r>
            <a:endParaRPr lang="de-DE" cap="small" dirty="0"/>
          </a:p>
        </p:txBody>
      </p:sp>
      <p:sp>
        <p:nvSpPr>
          <p:cNvPr id="3" name="Content Placeholder 2"/>
          <p:cNvSpPr>
            <a:spLocks noGrp="1"/>
          </p:cNvSpPr>
          <p:nvPr>
            <p:ph sz="quarter" idx="1"/>
          </p:nvPr>
        </p:nvSpPr>
        <p:spPr/>
        <p:txBody>
          <a:bodyPr/>
          <a:lstStyle/>
          <a:p>
            <a:endParaRPr lang="de-DE" dirty="0" smtClean="0">
              <a:latin typeface="+mj-lt"/>
            </a:endParaRPr>
          </a:p>
          <a:p>
            <a:r>
              <a:rPr lang="de-DE" sz="2000" dirty="0" smtClean="0">
                <a:latin typeface="+mj-lt"/>
              </a:rPr>
              <a:t>Geburtsstunde im antiken Ägypten</a:t>
            </a:r>
          </a:p>
          <a:p>
            <a:pPr>
              <a:buNone/>
            </a:pPr>
            <a:endParaRPr lang="de-DE" sz="2000" dirty="0" smtClean="0">
              <a:latin typeface="+mj-lt"/>
            </a:endParaRPr>
          </a:p>
          <a:p>
            <a:r>
              <a:rPr lang="de-DE" sz="2000" u="sng" dirty="0" smtClean="0">
                <a:latin typeface="+mj-lt"/>
              </a:rPr>
              <a:t>13. Jahrhundert: </a:t>
            </a:r>
          </a:p>
          <a:p>
            <a:pPr>
              <a:buNone/>
            </a:pPr>
            <a:r>
              <a:rPr lang="de-DE" sz="2000" dirty="0" smtClean="0">
                <a:latin typeface="+mj-lt"/>
              </a:rPr>
              <a:t>	Frankreich, „Jeu de Paume“ </a:t>
            </a:r>
          </a:p>
          <a:p>
            <a:pPr lvl="1"/>
            <a:r>
              <a:rPr lang="de-DE" sz="1700" dirty="0" smtClean="0">
                <a:latin typeface="+mj-lt"/>
              </a:rPr>
              <a:t>„Königliches Tennis“ oder </a:t>
            </a:r>
          </a:p>
          <a:p>
            <a:pPr lvl="1"/>
            <a:r>
              <a:rPr lang="de-DE" sz="1700" dirty="0" smtClean="0">
                <a:latin typeface="+mj-lt"/>
              </a:rPr>
              <a:t>„Spiel mit der Hand“</a:t>
            </a:r>
          </a:p>
          <a:p>
            <a:pPr lvl="1">
              <a:buNone/>
            </a:pPr>
            <a:endParaRPr lang="de-DE" sz="2000" dirty="0" smtClean="0">
              <a:latin typeface="+mj-lt"/>
            </a:endParaRPr>
          </a:p>
          <a:p>
            <a:r>
              <a:rPr lang="de-DE" sz="2000" u="sng" dirty="0" smtClean="0">
                <a:latin typeface="+mj-lt"/>
              </a:rPr>
              <a:t>14. – 18. Jahrhundert: </a:t>
            </a:r>
          </a:p>
          <a:p>
            <a:pPr>
              <a:buNone/>
            </a:pPr>
            <a:r>
              <a:rPr lang="de-DE" sz="2000" dirty="0" smtClean="0">
                <a:latin typeface="+mj-lt"/>
              </a:rPr>
              <a:t>	England, ebenfalls mit der Hand</a:t>
            </a:r>
          </a:p>
        </p:txBody>
      </p:sp>
      <p:pic>
        <p:nvPicPr>
          <p:cNvPr id="15361" name="Picture 1"/>
          <p:cNvPicPr>
            <a:picLocks noChangeAspect="1" noChangeArrowheads="1"/>
          </p:cNvPicPr>
          <p:nvPr/>
        </p:nvPicPr>
        <p:blipFill>
          <a:blip r:embed="rId3"/>
          <a:srcRect/>
          <a:stretch>
            <a:fillRect/>
          </a:stretch>
        </p:blipFill>
        <p:spPr bwMode="auto">
          <a:xfrm>
            <a:off x="5500694" y="2071678"/>
            <a:ext cx="2364287" cy="31432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p:cNvPicPr>
            <a:picLocks noChangeAspect="1" noChangeArrowheads="1"/>
          </p:cNvPicPr>
          <p:nvPr/>
        </p:nvPicPr>
        <p:blipFill>
          <a:blip r:embed="rId3"/>
          <a:srcRect/>
          <a:stretch>
            <a:fillRect/>
          </a:stretch>
        </p:blipFill>
        <p:spPr bwMode="auto">
          <a:xfrm>
            <a:off x="0" y="1500174"/>
            <a:ext cx="5648325" cy="421005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de-DE" cap="small" dirty="0" smtClean="0"/>
              <a:t>7. 	Das Spiel beginnt</a:t>
            </a:r>
            <a:endParaRPr lang="de-DE" dirty="0"/>
          </a:p>
        </p:txBody>
      </p:sp>
      <p:sp>
        <p:nvSpPr>
          <p:cNvPr id="3" name="Content Placeholder 2"/>
          <p:cNvSpPr>
            <a:spLocks noGrp="1"/>
          </p:cNvSpPr>
          <p:nvPr>
            <p:ph sz="quarter" idx="1"/>
          </p:nvPr>
        </p:nvSpPr>
        <p:spPr>
          <a:xfrm>
            <a:off x="4643438" y="1920240"/>
            <a:ext cx="4500562" cy="2080264"/>
          </a:xfrm>
        </p:spPr>
        <p:txBody>
          <a:bodyPr>
            <a:normAutofit/>
          </a:bodyPr>
          <a:lstStyle/>
          <a:p>
            <a:pPr>
              <a:buNone/>
            </a:pPr>
            <a:r>
              <a:rPr lang="de-DE" sz="1700" dirty="0" smtClean="0">
                <a:latin typeface="+mj-lt"/>
              </a:rPr>
              <a:t>II.		</a:t>
            </a:r>
            <a:r>
              <a:rPr lang="de-DE" sz="1700" u="sng" dirty="0" smtClean="0">
                <a:latin typeface="+mj-lt"/>
              </a:rPr>
              <a:t>Berechnung der </a:t>
            </a:r>
            <a:r>
              <a:rPr lang="de-DE" sz="1700" dirty="0" smtClean="0">
                <a:latin typeface="+mj-lt"/>
              </a:rPr>
              <a:t>	</a:t>
            </a:r>
            <a:r>
              <a:rPr lang="de-DE" sz="1700" u="sng" dirty="0" smtClean="0">
                <a:latin typeface="+mj-lt"/>
              </a:rPr>
              <a:t>Übergangswahrscheinlichkeiten </a:t>
            </a:r>
            <a:r>
              <a:rPr lang="de-DE" sz="1700" dirty="0" smtClean="0">
                <a:latin typeface="+mj-lt"/>
              </a:rPr>
              <a:t>	aus dem Zustand </a:t>
            </a:r>
            <a:r>
              <a:rPr lang="de-DE" sz="1700" dirty="0" smtClean="0">
                <a:solidFill>
                  <a:schemeClr val="accent2"/>
                </a:solidFill>
                <a:latin typeface="+mj-lt"/>
              </a:rPr>
              <a:t>0:0</a:t>
            </a:r>
            <a:r>
              <a:rPr lang="de-DE" sz="1700" dirty="0" smtClean="0">
                <a:latin typeface="+mj-lt"/>
              </a:rPr>
              <a:t> in die 	Zustände in die Zustände  </a:t>
            </a:r>
            <a:r>
              <a:rPr lang="de-DE" sz="1700" dirty="0" smtClean="0">
                <a:solidFill>
                  <a:schemeClr val="accent2"/>
                </a:solidFill>
                <a:latin typeface="+mj-lt"/>
              </a:rPr>
              <a:t>40:0</a:t>
            </a:r>
            <a:r>
              <a:rPr lang="de-DE" sz="1700" dirty="0" smtClean="0">
                <a:latin typeface="+mj-lt"/>
              </a:rPr>
              <a:t>, 	</a:t>
            </a:r>
            <a:r>
              <a:rPr lang="de-DE" sz="1700" dirty="0" smtClean="0">
                <a:solidFill>
                  <a:schemeClr val="accent2"/>
                </a:solidFill>
                <a:latin typeface="+mj-lt"/>
              </a:rPr>
              <a:t>30:15</a:t>
            </a:r>
            <a:r>
              <a:rPr lang="de-DE" sz="1700" dirty="0" smtClean="0">
                <a:latin typeface="+mj-lt"/>
              </a:rPr>
              <a:t>, </a:t>
            </a:r>
            <a:r>
              <a:rPr lang="de-DE" sz="1700" dirty="0" smtClean="0">
                <a:solidFill>
                  <a:schemeClr val="accent2"/>
                </a:solidFill>
                <a:latin typeface="+mj-lt"/>
              </a:rPr>
              <a:t>15:30 </a:t>
            </a:r>
            <a:r>
              <a:rPr lang="de-DE" sz="1700" dirty="0" smtClean="0">
                <a:latin typeface="+mj-lt"/>
              </a:rPr>
              <a:t>und </a:t>
            </a:r>
            <a:r>
              <a:rPr lang="de-DE" sz="1700" dirty="0" smtClean="0">
                <a:solidFill>
                  <a:schemeClr val="accent2"/>
                </a:solidFill>
                <a:latin typeface="+mj-lt"/>
              </a:rPr>
              <a:t>0:40</a:t>
            </a:r>
            <a:endParaRPr lang="de-DE" sz="1700" dirty="0">
              <a:latin typeface="+mj-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cap="small" dirty="0" smtClean="0"/>
              <a:t>7.	Das Spiel beginnt</a:t>
            </a:r>
            <a:endParaRPr lang="de-DE" cap="small" dirty="0"/>
          </a:p>
        </p:txBody>
      </p:sp>
      <p:sp>
        <p:nvSpPr>
          <p:cNvPr id="3" name="Content Placeholder 2"/>
          <p:cNvSpPr>
            <a:spLocks noGrp="1"/>
          </p:cNvSpPr>
          <p:nvPr>
            <p:ph sz="quarter" idx="1"/>
          </p:nvPr>
        </p:nvSpPr>
        <p:spPr/>
        <p:txBody>
          <a:bodyPr>
            <a:normAutofit/>
          </a:bodyPr>
          <a:lstStyle/>
          <a:p>
            <a:r>
              <a:rPr lang="de-DE" sz="2000" u="sng" dirty="0" smtClean="0">
                <a:latin typeface="+mj-lt"/>
              </a:rPr>
              <a:t>Die erzielten Resultate lassen sich verallgemeinern:</a:t>
            </a:r>
          </a:p>
          <a:p>
            <a:pPr>
              <a:buNone/>
            </a:pPr>
            <a:endParaRPr lang="de-DE" sz="2000" dirty="0" smtClean="0">
              <a:latin typeface="+mj-lt"/>
            </a:endParaRPr>
          </a:p>
          <a:p>
            <a:r>
              <a:rPr lang="de-DE" sz="2000" dirty="0" smtClean="0">
                <a:latin typeface="+mj-lt"/>
              </a:rPr>
              <a:t>Um die Wahrscheinlichkeit eines Spielstandes, der in unserer Abbildung in einem der Rechtecke eingetragen ist, zu ermitteln, hat man die Summe der Produkte aus den Wahrscheinlichkeiten, die neben den in das entsprechende Rechteck einmündenden Pfeilen stehen, mit den Wahrscheinlichkeiten derjenigen Spielstände zu bilden, die in den Rechtecken stehen, denen diese Pfeile entspringen. </a:t>
            </a:r>
            <a:endParaRPr lang="de-DE" sz="2000" dirty="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cap="small" dirty="0" smtClean="0"/>
              <a:t>8.	Wir beenden das Spiel</a:t>
            </a:r>
            <a:endParaRPr lang="de-DE" dirty="0"/>
          </a:p>
        </p:txBody>
      </p:sp>
      <p:sp>
        <p:nvSpPr>
          <p:cNvPr id="3" name="Content Placeholder 2"/>
          <p:cNvSpPr>
            <a:spLocks noGrp="1"/>
          </p:cNvSpPr>
          <p:nvPr>
            <p:ph sz="quarter" idx="1"/>
          </p:nvPr>
        </p:nvSpPr>
        <p:spPr>
          <a:xfrm>
            <a:off x="6000760" y="1219200"/>
            <a:ext cx="2686040" cy="4937760"/>
          </a:xfrm>
        </p:spPr>
        <p:txBody>
          <a:bodyPr>
            <a:normAutofit/>
          </a:bodyPr>
          <a:lstStyle/>
          <a:p>
            <a:pPr>
              <a:buNone/>
            </a:pPr>
            <a:endParaRPr lang="de-DE" sz="1700" dirty="0">
              <a:latin typeface="+mj-lt"/>
            </a:endParaRPr>
          </a:p>
        </p:txBody>
      </p:sp>
      <p:pic>
        <p:nvPicPr>
          <p:cNvPr id="65538" name="Picture 2"/>
          <p:cNvPicPr>
            <a:picLocks noChangeAspect="1" noChangeArrowheads="1"/>
          </p:cNvPicPr>
          <p:nvPr/>
        </p:nvPicPr>
        <p:blipFill>
          <a:blip r:embed="rId3"/>
          <a:srcRect/>
          <a:stretch>
            <a:fillRect/>
          </a:stretch>
        </p:blipFill>
        <p:spPr bwMode="auto">
          <a:xfrm>
            <a:off x="0" y="1428736"/>
            <a:ext cx="5562600" cy="4200525"/>
          </a:xfrm>
          <a:prstGeom prst="rect">
            <a:avLst/>
          </a:prstGeom>
          <a:noFill/>
          <a:ln w="9525">
            <a:noFill/>
            <a:miter lim="800000"/>
            <a:headEnd/>
            <a:tailEnd/>
          </a:ln>
          <a:effectLst/>
        </p:spPr>
      </p:pic>
      <p:sp>
        <p:nvSpPr>
          <p:cNvPr id="6554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5539"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143636" y="1857364"/>
            <a:ext cx="2076450" cy="400050"/>
          </a:xfrm>
          <a:prstGeom prst="rect">
            <a:avLst/>
          </a:prstGeom>
          <a:noFill/>
        </p:spPr>
      </p:pic>
      <p:sp>
        <p:nvSpPr>
          <p:cNvPr id="65541" name="Rectangle 5"/>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6554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5542"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143636" y="2285992"/>
            <a:ext cx="1666875" cy="400050"/>
          </a:xfrm>
          <a:prstGeom prst="rect">
            <a:avLst/>
          </a:prstGeom>
          <a:noFill/>
        </p:spPr>
      </p:pic>
      <p:sp>
        <p:nvSpPr>
          <p:cNvPr id="65544" name="Rectangle 8"/>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65546"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5545"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6143636" y="2714620"/>
            <a:ext cx="1714500" cy="400050"/>
          </a:xfrm>
          <a:prstGeom prst="rect">
            <a:avLst/>
          </a:prstGeom>
          <a:noFill/>
        </p:spPr>
      </p:pic>
      <p:sp>
        <p:nvSpPr>
          <p:cNvPr id="65547" name="Rectangle 11"/>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65549" name="Rectangle 1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5548" name="Picture 12"/>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6143636" y="3143248"/>
            <a:ext cx="1714500" cy="400050"/>
          </a:xfrm>
          <a:prstGeom prst="rect">
            <a:avLst/>
          </a:prstGeom>
          <a:noFill/>
        </p:spPr>
      </p:pic>
      <p:sp>
        <p:nvSpPr>
          <p:cNvPr id="65550" name="Rectangle 14"/>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65552"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5551" name="Picture 15"/>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6143636" y="3571876"/>
            <a:ext cx="2000250" cy="400050"/>
          </a:xfrm>
          <a:prstGeom prst="rect">
            <a:avLst/>
          </a:prstGeom>
          <a:noFill/>
        </p:spPr>
      </p:pic>
      <p:sp>
        <p:nvSpPr>
          <p:cNvPr id="65553" name="Rectangle 17"/>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a:srcRect/>
          <a:stretch>
            <a:fillRect/>
          </a:stretch>
        </p:blipFill>
        <p:spPr bwMode="auto">
          <a:xfrm>
            <a:off x="1071538" y="1214422"/>
            <a:ext cx="7000924" cy="1210329"/>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de-DE" cap="small" dirty="0" smtClean="0"/>
              <a:t>8.	Wir beenden das Spiel</a:t>
            </a:r>
            <a:endParaRPr lang="de-DE" cap="small" dirty="0"/>
          </a:p>
        </p:txBody>
      </p:sp>
      <p:sp>
        <p:nvSpPr>
          <p:cNvPr id="5" name="Right Arrow 4"/>
          <p:cNvSpPr/>
          <p:nvPr/>
        </p:nvSpPr>
        <p:spPr>
          <a:xfrm>
            <a:off x="4071934" y="3429000"/>
            <a:ext cx="714380"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aphicFrame>
        <p:nvGraphicFramePr>
          <p:cNvPr id="7" name="Table 6"/>
          <p:cNvGraphicFramePr>
            <a:graphicFrameLocks noGrp="1"/>
          </p:cNvGraphicFramePr>
          <p:nvPr/>
        </p:nvGraphicFramePr>
        <p:xfrm>
          <a:off x="5857884" y="2428868"/>
          <a:ext cx="2786080" cy="2571770"/>
        </p:xfrm>
        <a:graphic>
          <a:graphicData uri="http://schemas.openxmlformats.org/drawingml/2006/table">
            <a:tbl>
              <a:tblPr firstRow="1" bandRow="1">
                <a:tableStyleId>{2D5ABB26-0587-4C30-8999-92F81FD0307C}</a:tableStyleId>
              </a:tblPr>
              <a:tblGrid>
                <a:gridCol w="557216"/>
                <a:gridCol w="557216"/>
                <a:gridCol w="557216"/>
                <a:gridCol w="557216"/>
                <a:gridCol w="557216"/>
              </a:tblGrid>
              <a:tr h="514354">
                <a:tc>
                  <a:txBody>
                    <a:bodyPr/>
                    <a:lstStyle/>
                    <a:p>
                      <a:pPr algn="ctr"/>
                      <a:r>
                        <a:rPr lang="de-DE" dirty="0" smtClean="0">
                          <a:latin typeface="+mj-lt"/>
                        </a:rPr>
                        <a:t>1</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r>
              <a:tr h="514354">
                <a:tc>
                  <a:txBody>
                    <a:bodyPr/>
                    <a:lstStyle/>
                    <a:p>
                      <a:pPr algn="ctr"/>
                      <a:r>
                        <a:rPr lang="de-DE" dirty="0" smtClean="0">
                          <a:latin typeface="+mj-lt"/>
                        </a:rPr>
                        <a:t>0,6</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0,4</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r>
              <a:tr h="514354">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0,6</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0,4</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r>
              <a:tr h="514354">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0,6</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0,4</a:t>
                      </a:r>
                      <a:endParaRPr lang="de-DE" dirty="0">
                        <a:latin typeface="+mj-lt"/>
                      </a:endParaRPr>
                    </a:p>
                  </a:txBody>
                  <a:tcPr anchor="ctr"/>
                </a:tc>
              </a:tr>
              <a:tr h="514354">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0</a:t>
                      </a:r>
                      <a:endParaRPr lang="de-DE" dirty="0">
                        <a:latin typeface="+mj-lt"/>
                      </a:endParaRPr>
                    </a:p>
                  </a:txBody>
                  <a:tcPr anchor="ctr"/>
                </a:tc>
                <a:tc>
                  <a:txBody>
                    <a:bodyPr/>
                    <a:lstStyle/>
                    <a:p>
                      <a:pPr algn="ctr"/>
                      <a:r>
                        <a:rPr lang="de-DE" dirty="0" smtClean="0">
                          <a:latin typeface="+mj-lt"/>
                        </a:rPr>
                        <a:t>1</a:t>
                      </a:r>
                      <a:endParaRPr lang="de-DE" dirty="0">
                        <a:latin typeface="+mj-lt"/>
                      </a:endParaRPr>
                    </a:p>
                  </a:txBody>
                  <a:tcPr anchor="ctr"/>
                </a:tc>
              </a:tr>
            </a:tbl>
          </a:graphicData>
        </a:graphic>
      </p:graphicFrame>
      <p:sp>
        <p:nvSpPr>
          <p:cNvPr id="8" name="Double Bracket 7"/>
          <p:cNvSpPr/>
          <p:nvPr/>
        </p:nvSpPr>
        <p:spPr>
          <a:xfrm>
            <a:off x="5786446" y="2357430"/>
            <a:ext cx="3000396" cy="2714644"/>
          </a:xfrm>
          <a:prstGeom prst="bracketPair">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de-DE">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TextBox 8"/>
          <p:cNvSpPr txBox="1"/>
          <p:nvPr/>
        </p:nvSpPr>
        <p:spPr>
          <a:xfrm>
            <a:off x="4929190" y="3500438"/>
            <a:ext cx="785818" cy="477054"/>
          </a:xfrm>
          <a:prstGeom prst="rect">
            <a:avLst/>
          </a:prstGeom>
          <a:noFill/>
        </p:spPr>
        <p:txBody>
          <a:bodyPr wrap="square" rtlCol="0">
            <a:spAutoFit/>
          </a:bodyPr>
          <a:lstStyle/>
          <a:p>
            <a:r>
              <a:rPr lang="de-DE" sz="2500" dirty="0" smtClean="0">
                <a:latin typeface="+mj-lt"/>
              </a:rPr>
              <a:t>T =</a:t>
            </a:r>
            <a:endParaRPr lang="de-DE" sz="2500" dirty="0">
              <a:latin typeface="+mj-lt"/>
            </a:endParaRPr>
          </a:p>
        </p:txBody>
      </p:sp>
      <p:graphicFrame>
        <p:nvGraphicFramePr>
          <p:cNvPr id="11" name="Content Placeholder 10"/>
          <p:cNvGraphicFramePr>
            <a:graphicFrameLocks noGrp="1"/>
          </p:cNvGraphicFramePr>
          <p:nvPr>
            <p:ph sz="quarter" idx="1"/>
          </p:nvPr>
        </p:nvGraphicFramePr>
        <p:xfrm>
          <a:off x="428596" y="2357430"/>
          <a:ext cx="3400422" cy="2643204"/>
        </p:xfrm>
        <a:graphic>
          <a:graphicData uri="http://schemas.openxmlformats.org/drawingml/2006/table">
            <a:tbl>
              <a:tblPr firstRow="1" bandRow="1">
                <a:tableStyleId>{8A107856-5554-42FB-B03E-39F5DBC370BA}</a:tableStyleId>
              </a:tblPr>
              <a:tblGrid>
                <a:gridCol w="566737"/>
                <a:gridCol w="566737"/>
                <a:gridCol w="566737"/>
                <a:gridCol w="566737"/>
                <a:gridCol w="566737"/>
                <a:gridCol w="566737"/>
              </a:tblGrid>
              <a:tr h="440534">
                <a:tc>
                  <a:txBody>
                    <a:bodyPr/>
                    <a:lstStyle/>
                    <a:p>
                      <a:pPr algn="ctr"/>
                      <a:endParaRPr lang="de-DE" dirty="0">
                        <a:latin typeface="+mj-lt"/>
                      </a:endParaRPr>
                    </a:p>
                  </a:txBody>
                  <a:tcPr/>
                </a:tc>
                <a:tc>
                  <a:txBody>
                    <a:bodyPr/>
                    <a:lstStyle/>
                    <a:p>
                      <a:pPr algn="ctr"/>
                      <a:r>
                        <a:rPr lang="de-DE" dirty="0" smtClean="0">
                          <a:latin typeface="+mj-lt"/>
                        </a:rPr>
                        <a:t>1</a:t>
                      </a:r>
                      <a:endParaRPr lang="de-DE" dirty="0">
                        <a:latin typeface="+mj-lt"/>
                      </a:endParaRPr>
                    </a:p>
                  </a:txBody>
                  <a:tcPr>
                    <a:solidFill>
                      <a:schemeClr val="accent1"/>
                    </a:solidFill>
                  </a:tcPr>
                </a:tc>
                <a:tc>
                  <a:txBody>
                    <a:bodyPr/>
                    <a:lstStyle/>
                    <a:p>
                      <a:pPr algn="ctr"/>
                      <a:r>
                        <a:rPr lang="de-DE" dirty="0" smtClean="0">
                          <a:latin typeface="+mj-lt"/>
                        </a:rPr>
                        <a:t>2</a:t>
                      </a:r>
                      <a:endParaRPr lang="de-DE" dirty="0">
                        <a:latin typeface="+mj-lt"/>
                      </a:endParaRPr>
                    </a:p>
                  </a:txBody>
                  <a:tcPr>
                    <a:solidFill>
                      <a:schemeClr val="accent1"/>
                    </a:solidFill>
                  </a:tcPr>
                </a:tc>
                <a:tc>
                  <a:txBody>
                    <a:bodyPr/>
                    <a:lstStyle/>
                    <a:p>
                      <a:pPr algn="ctr"/>
                      <a:r>
                        <a:rPr lang="de-DE" dirty="0" smtClean="0">
                          <a:latin typeface="+mj-lt"/>
                        </a:rPr>
                        <a:t>3</a:t>
                      </a:r>
                      <a:endParaRPr lang="de-DE" dirty="0">
                        <a:latin typeface="+mj-lt"/>
                      </a:endParaRPr>
                    </a:p>
                  </a:txBody>
                  <a:tcPr>
                    <a:solidFill>
                      <a:schemeClr val="accent1"/>
                    </a:solidFill>
                  </a:tcPr>
                </a:tc>
                <a:tc>
                  <a:txBody>
                    <a:bodyPr/>
                    <a:lstStyle/>
                    <a:p>
                      <a:pPr algn="ctr"/>
                      <a:r>
                        <a:rPr lang="de-DE" dirty="0" smtClean="0">
                          <a:latin typeface="+mj-lt"/>
                        </a:rPr>
                        <a:t>4</a:t>
                      </a:r>
                      <a:endParaRPr lang="de-DE" dirty="0">
                        <a:latin typeface="+mj-lt"/>
                      </a:endParaRPr>
                    </a:p>
                  </a:txBody>
                  <a:tcPr>
                    <a:solidFill>
                      <a:schemeClr val="accent1"/>
                    </a:solidFill>
                  </a:tcPr>
                </a:tc>
                <a:tc>
                  <a:txBody>
                    <a:bodyPr/>
                    <a:lstStyle/>
                    <a:p>
                      <a:pPr algn="ctr"/>
                      <a:r>
                        <a:rPr lang="de-DE" dirty="0" smtClean="0">
                          <a:latin typeface="+mj-lt"/>
                        </a:rPr>
                        <a:t>5</a:t>
                      </a:r>
                      <a:endParaRPr lang="de-DE" dirty="0">
                        <a:latin typeface="+mj-lt"/>
                      </a:endParaRPr>
                    </a:p>
                  </a:txBody>
                  <a:tcPr>
                    <a:solidFill>
                      <a:schemeClr val="accent1"/>
                    </a:solidFill>
                  </a:tcPr>
                </a:tc>
              </a:tr>
              <a:tr h="440534">
                <a:tc>
                  <a:txBody>
                    <a:bodyPr/>
                    <a:lstStyle/>
                    <a:p>
                      <a:pPr algn="ctr"/>
                      <a:r>
                        <a:rPr lang="de-DE" b="1" dirty="0" smtClean="0">
                          <a:latin typeface="+mj-lt"/>
                        </a:rPr>
                        <a:t>1</a:t>
                      </a:r>
                      <a:endParaRPr lang="de-DE" b="1" dirty="0">
                        <a:latin typeface="+mj-lt"/>
                      </a:endParaRPr>
                    </a:p>
                  </a:txBody>
                  <a:tcPr>
                    <a:solidFill>
                      <a:schemeClr val="accent1"/>
                    </a:solidFill>
                  </a:tcPr>
                </a:tc>
                <a:tc>
                  <a:txBody>
                    <a:bodyPr/>
                    <a:lstStyle/>
                    <a:p>
                      <a:pPr algn="ctr"/>
                      <a:r>
                        <a:rPr lang="de-DE" dirty="0" smtClean="0">
                          <a:latin typeface="+mj-lt"/>
                        </a:rPr>
                        <a:t>1</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r>
              <a:tr h="440534">
                <a:tc>
                  <a:txBody>
                    <a:bodyPr/>
                    <a:lstStyle/>
                    <a:p>
                      <a:pPr algn="ctr"/>
                      <a:r>
                        <a:rPr lang="de-DE" b="1" dirty="0" smtClean="0">
                          <a:latin typeface="+mj-lt"/>
                        </a:rPr>
                        <a:t>2</a:t>
                      </a:r>
                      <a:endParaRPr lang="de-DE" b="1" dirty="0">
                        <a:latin typeface="+mj-lt"/>
                      </a:endParaRPr>
                    </a:p>
                  </a:txBody>
                  <a:tcPr>
                    <a:solidFill>
                      <a:schemeClr val="accent1"/>
                    </a:solidFill>
                  </a:tcPr>
                </a:tc>
                <a:tc>
                  <a:txBody>
                    <a:bodyPr/>
                    <a:lstStyle/>
                    <a:p>
                      <a:pPr algn="ctr"/>
                      <a:r>
                        <a:rPr lang="de-DE" dirty="0" smtClean="0">
                          <a:latin typeface="+mj-lt"/>
                        </a:rPr>
                        <a:t>0,6</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0,4</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r>
              <a:tr h="440534">
                <a:tc>
                  <a:txBody>
                    <a:bodyPr/>
                    <a:lstStyle/>
                    <a:p>
                      <a:pPr algn="ctr"/>
                      <a:r>
                        <a:rPr lang="de-DE" b="1" dirty="0" smtClean="0">
                          <a:latin typeface="+mj-lt"/>
                        </a:rPr>
                        <a:t>3</a:t>
                      </a:r>
                      <a:endParaRPr lang="de-DE" b="1" dirty="0">
                        <a:latin typeface="+mj-lt"/>
                      </a:endParaRPr>
                    </a:p>
                  </a:txBody>
                  <a:tcPr>
                    <a:solidFill>
                      <a:schemeClr val="accent1"/>
                    </a:solidFill>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0,6</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0,4</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r>
              <a:tr h="440534">
                <a:tc>
                  <a:txBody>
                    <a:bodyPr/>
                    <a:lstStyle/>
                    <a:p>
                      <a:pPr algn="ctr"/>
                      <a:r>
                        <a:rPr lang="de-DE" b="1" dirty="0" smtClean="0">
                          <a:latin typeface="+mj-lt"/>
                        </a:rPr>
                        <a:t>4</a:t>
                      </a:r>
                      <a:endParaRPr lang="de-DE" b="1" dirty="0">
                        <a:latin typeface="+mj-lt"/>
                      </a:endParaRPr>
                    </a:p>
                  </a:txBody>
                  <a:tcPr>
                    <a:solidFill>
                      <a:schemeClr val="accent1"/>
                    </a:solidFill>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0,6</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0,4</a:t>
                      </a:r>
                      <a:endParaRPr lang="de-DE" dirty="0">
                        <a:latin typeface="+mj-lt"/>
                      </a:endParaRPr>
                    </a:p>
                  </a:txBody>
                  <a:tcPr/>
                </a:tc>
              </a:tr>
              <a:tr h="440534">
                <a:tc>
                  <a:txBody>
                    <a:bodyPr/>
                    <a:lstStyle/>
                    <a:p>
                      <a:pPr algn="ctr"/>
                      <a:r>
                        <a:rPr lang="de-DE" b="1" dirty="0" smtClean="0">
                          <a:latin typeface="+mj-lt"/>
                        </a:rPr>
                        <a:t>5</a:t>
                      </a:r>
                      <a:endParaRPr lang="de-DE" b="1" dirty="0">
                        <a:latin typeface="+mj-lt"/>
                      </a:endParaRPr>
                    </a:p>
                  </a:txBody>
                  <a:tcPr>
                    <a:solidFill>
                      <a:schemeClr val="accent1"/>
                    </a:solidFill>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0</a:t>
                      </a:r>
                      <a:endParaRPr lang="de-DE" dirty="0">
                        <a:latin typeface="+mj-lt"/>
                      </a:endParaRPr>
                    </a:p>
                  </a:txBody>
                  <a:tcPr/>
                </a:tc>
                <a:tc>
                  <a:txBody>
                    <a:bodyPr/>
                    <a:lstStyle/>
                    <a:p>
                      <a:pPr algn="ctr"/>
                      <a:r>
                        <a:rPr lang="de-DE" dirty="0" smtClean="0">
                          <a:latin typeface="+mj-lt"/>
                        </a:rPr>
                        <a:t>1</a:t>
                      </a:r>
                      <a:endParaRPr lang="de-DE" dirty="0">
                        <a:latin typeface="+mj-lt"/>
                      </a:endParaRPr>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cap="small" dirty="0" smtClean="0"/>
              <a:t>8.	Wir beenden das Spiel</a:t>
            </a:r>
            <a:endParaRPr lang="de-DE" dirty="0"/>
          </a:p>
        </p:txBody>
      </p:sp>
      <p:pic>
        <p:nvPicPr>
          <p:cNvPr id="33794" name="Picture 2"/>
          <p:cNvPicPr>
            <a:picLocks noChangeAspect="1" noChangeArrowheads="1"/>
          </p:cNvPicPr>
          <p:nvPr/>
        </p:nvPicPr>
        <p:blipFill>
          <a:blip r:embed="rId3"/>
          <a:srcRect/>
          <a:stretch>
            <a:fillRect/>
          </a:stretch>
        </p:blipFill>
        <p:spPr bwMode="auto">
          <a:xfrm>
            <a:off x="357158" y="4286256"/>
            <a:ext cx="8429625" cy="1457325"/>
          </a:xfrm>
          <a:prstGeom prst="rect">
            <a:avLst/>
          </a:prstGeom>
          <a:noFill/>
          <a:ln w="9525">
            <a:noFill/>
            <a:miter lim="800000"/>
            <a:headEnd/>
            <a:tailEnd/>
          </a:ln>
          <a:effectLst/>
        </p:spPr>
      </p:pic>
      <p:sp>
        <p:nvSpPr>
          <p:cNvPr id="7" name="Rectangle 6"/>
          <p:cNvSpPr/>
          <p:nvPr/>
        </p:nvSpPr>
        <p:spPr>
          <a:xfrm>
            <a:off x="571472" y="2500306"/>
            <a:ext cx="538930" cy="369332"/>
          </a:xfrm>
          <a:prstGeom prst="rect">
            <a:avLst/>
          </a:prstGeom>
        </p:spPr>
        <p:txBody>
          <a:bodyPr wrap="none">
            <a:spAutoFit/>
          </a:bodyPr>
          <a:lstStyle/>
          <a:p>
            <a:r>
              <a:rPr lang="de-DE" dirty="0" smtClean="0">
                <a:latin typeface="+mj-lt"/>
              </a:rPr>
              <a:t>T =</a:t>
            </a:r>
            <a:endParaRPr lang="de-DE" dirty="0">
              <a:latin typeface="+mj-lt"/>
            </a:endParaRPr>
          </a:p>
        </p:txBody>
      </p:sp>
      <p:sp>
        <p:nvSpPr>
          <p:cNvPr id="8" name="Double Bracket 7"/>
          <p:cNvSpPr/>
          <p:nvPr/>
        </p:nvSpPr>
        <p:spPr>
          <a:xfrm>
            <a:off x="1214414" y="1500174"/>
            <a:ext cx="2714644" cy="2428892"/>
          </a:xfrm>
          <a:prstGeom prst="bracketPair">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de-DE">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10" name="Table 9"/>
          <p:cNvGraphicFramePr>
            <a:graphicFrameLocks noGrp="1"/>
          </p:cNvGraphicFramePr>
          <p:nvPr/>
        </p:nvGraphicFramePr>
        <p:xfrm>
          <a:off x="1285852" y="1500174"/>
          <a:ext cx="2500330" cy="2357455"/>
        </p:xfrm>
        <a:graphic>
          <a:graphicData uri="http://schemas.openxmlformats.org/drawingml/2006/table">
            <a:tbl>
              <a:tblPr firstRow="1" bandRow="1">
                <a:tableStyleId>{2D5ABB26-0587-4C30-8999-92F81FD0307C}</a:tableStyleId>
              </a:tblPr>
              <a:tblGrid>
                <a:gridCol w="500066"/>
                <a:gridCol w="500066"/>
                <a:gridCol w="500066"/>
                <a:gridCol w="500066"/>
                <a:gridCol w="500066"/>
              </a:tblGrid>
              <a:tr h="471491">
                <a:tc>
                  <a:txBody>
                    <a:bodyPr/>
                    <a:lstStyle/>
                    <a:p>
                      <a:pPr algn="ctr"/>
                      <a:r>
                        <a:rPr lang="de-DE" sz="1600" dirty="0" smtClean="0">
                          <a:latin typeface="+mj-lt"/>
                        </a:rPr>
                        <a:t>1</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r>
              <a:tr h="471491">
                <a:tc>
                  <a:txBody>
                    <a:bodyPr/>
                    <a:lstStyle/>
                    <a:p>
                      <a:pPr algn="ctr"/>
                      <a:r>
                        <a:rPr lang="de-DE" sz="1600" dirty="0" smtClean="0">
                          <a:latin typeface="+mj-lt"/>
                        </a:rPr>
                        <a:t>0,6</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0,4</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r>
              <a:tr h="471491">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0,6</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0,4</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r>
              <a:tr h="471491">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0,6</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0,4</a:t>
                      </a:r>
                      <a:endParaRPr lang="de-DE" sz="1600" dirty="0">
                        <a:latin typeface="+mj-lt"/>
                      </a:endParaRPr>
                    </a:p>
                  </a:txBody>
                  <a:tcPr anchor="ctr"/>
                </a:tc>
              </a:tr>
              <a:tr h="471491">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0</a:t>
                      </a:r>
                      <a:endParaRPr lang="de-DE" sz="1600" dirty="0">
                        <a:latin typeface="+mj-lt"/>
                      </a:endParaRPr>
                    </a:p>
                  </a:txBody>
                  <a:tcPr anchor="ctr"/>
                </a:tc>
                <a:tc>
                  <a:txBody>
                    <a:bodyPr/>
                    <a:lstStyle/>
                    <a:p>
                      <a:pPr algn="ctr"/>
                      <a:r>
                        <a:rPr lang="de-DE" sz="1600" dirty="0" smtClean="0">
                          <a:latin typeface="+mj-lt"/>
                        </a:rPr>
                        <a:t>1</a:t>
                      </a:r>
                      <a:endParaRPr lang="de-DE" sz="1600" dirty="0">
                        <a:latin typeface="+mj-lt"/>
                      </a:endParaRPr>
                    </a:p>
                  </a:txBody>
                  <a:tcPr anchor="ctr"/>
                </a:tc>
              </a:tr>
            </a:tbl>
          </a:graphicData>
        </a:graphic>
      </p:graphicFrame>
      <p:sp>
        <p:nvSpPr>
          <p:cNvPr id="11" name="TextBox 10"/>
          <p:cNvSpPr txBox="1"/>
          <p:nvPr/>
        </p:nvSpPr>
        <p:spPr>
          <a:xfrm>
            <a:off x="4214810" y="2571744"/>
            <a:ext cx="3786214" cy="923330"/>
          </a:xfrm>
          <a:prstGeom prst="rect">
            <a:avLst/>
          </a:prstGeom>
          <a:noFill/>
        </p:spPr>
        <p:txBody>
          <a:bodyPr wrap="square" rtlCol="0">
            <a:spAutoFit/>
          </a:bodyPr>
          <a:lstStyle/>
          <a:p>
            <a:r>
              <a:rPr lang="de-DE" dirty="0" smtClean="0">
                <a:latin typeface="+mj-lt"/>
              </a:rPr>
              <a:t>............	   Übergangsmatrix der 	   unten dargestellten 	   Markowschen Kette</a:t>
            </a:r>
            <a:endParaRPr lang="de-DE" dirty="0">
              <a:latin typeface="+mj-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cap="small" dirty="0" smtClean="0"/>
              <a:t>8.	Wir beenden das Spiel</a:t>
            </a:r>
            <a:endParaRPr lang="de-DE" dirty="0"/>
          </a:p>
        </p:txBody>
      </p:sp>
      <p:sp>
        <p:nvSpPr>
          <p:cNvPr id="3" name="Content Placeholder 2"/>
          <p:cNvSpPr>
            <a:spLocks noGrp="1"/>
          </p:cNvSpPr>
          <p:nvPr>
            <p:ph sz="quarter" idx="1"/>
          </p:nvPr>
        </p:nvSpPr>
        <p:spPr/>
        <p:txBody>
          <a:bodyPr>
            <a:normAutofit/>
          </a:bodyPr>
          <a:lstStyle/>
          <a:p>
            <a:endParaRPr lang="de-DE" sz="2000" dirty="0" smtClean="0">
              <a:latin typeface="+mj-lt"/>
            </a:endParaRPr>
          </a:p>
          <a:p>
            <a:r>
              <a:rPr lang="de-DE" sz="2000" dirty="0" smtClean="0">
                <a:latin typeface="+mj-lt"/>
              </a:rPr>
              <a:t>Wahrscheinlichkeiten der einzelnen Zustände nach dem fünften Ballwechsel fassen wir als Komponenten des Zeilenvektors </a:t>
            </a:r>
          </a:p>
          <a:p>
            <a:endParaRPr lang="de-DE" sz="2000" dirty="0" smtClean="0">
              <a:latin typeface="+mj-lt"/>
            </a:endParaRPr>
          </a:p>
          <a:p>
            <a:pPr>
              <a:buNone/>
            </a:pPr>
            <a:r>
              <a:rPr lang="de-DE" sz="2000" dirty="0" smtClean="0">
                <a:latin typeface="+mj-lt"/>
              </a:rPr>
              <a:t>	</a:t>
            </a:r>
          </a:p>
          <a:p>
            <a:pPr>
              <a:buNone/>
            </a:pPr>
            <a:r>
              <a:rPr lang="de-DE" sz="2000" dirty="0" smtClean="0">
                <a:latin typeface="+mj-lt"/>
              </a:rPr>
              <a:t>	auf.</a:t>
            </a:r>
          </a:p>
          <a:p>
            <a:pPr>
              <a:buNone/>
            </a:pPr>
            <a:endParaRPr lang="de-DE" sz="2000" dirty="0" smtClean="0">
              <a:latin typeface="+mj-lt"/>
            </a:endParaRPr>
          </a:p>
          <a:p>
            <a:r>
              <a:rPr lang="de-DE" sz="2000" dirty="0" smtClean="0">
                <a:latin typeface="+mj-lt"/>
              </a:rPr>
              <a:t>Wir nennen ihn </a:t>
            </a:r>
            <a:r>
              <a:rPr lang="de-DE" sz="2000" i="1" dirty="0" smtClean="0">
                <a:latin typeface="+mj-lt"/>
              </a:rPr>
              <a:t>Vektor der Anfangswahrscheinlichkeitsverteilung </a:t>
            </a:r>
            <a:r>
              <a:rPr lang="de-DE" sz="2000" dirty="0" smtClean="0">
                <a:latin typeface="+mj-lt"/>
              </a:rPr>
              <a:t>der entsprechenden Zustände. </a:t>
            </a:r>
          </a:p>
          <a:p>
            <a:endParaRPr lang="de-DE" sz="2000" dirty="0">
              <a:latin typeface="+mj-lt"/>
            </a:endParaRPr>
          </a:p>
        </p:txBody>
      </p:sp>
      <p:sp>
        <p:nvSpPr>
          <p:cNvPr id="348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3481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857224" y="2857496"/>
            <a:ext cx="2247900" cy="419100"/>
          </a:xfrm>
          <a:prstGeom prst="rect">
            <a:avLst/>
          </a:prstGeom>
          <a:noFill/>
        </p:spPr>
      </p:pic>
      <p:sp>
        <p:nvSpPr>
          <p:cNvPr id="34819" name="Rectangle 3"/>
          <p:cNvSpPr>
            <a:spLocks noChangeArrowheads="1"/>
          </p:cNvSpPr>
          <p:nvPr/>
        </p:nvSpPr>
        <p:spPr bwMode="auto">
          <a:xfrm>
            <a:off x="0" y="876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9.	</a:t>
            </a:r>
            <a:r>
              <a:rPr lang="de-DE" cap="small" dirty="0" smtClean="0"/>
              <a:t>Wir benutzen Vektoroperationen</a:t>
            </a:r>
            <a:endParaRPr lang="de-DE" cap="small" dirty="0"/>
          </a:p>
        </p:txBody>
      </p:sp>
      <p:sp>
        <p:nvSpPr>
          <p:cNvPr id="3" name="Content Placeholder 2"/>
          <p:cNvSpPr>
            <a:spLocks noGrp="1"/>
          </p:cNvSpPr>
          <p:nvPr>
            <p:ph sz="quarter" idx="1"/>
          </p:nvPr>
        </p:nvSpPr>
        <p:spPr/>
        <p:txBody>
          <a:bodyPr>
            <a:normAutofit/>
          </a:bodyPr>
          <a:lstStyle/>
          <a:p>
            <a:pPr>
              <a:buNone/>
            </a:pPr>
            <a:r>
              <a:rPr lang="de-DE" sz="2000" dirty="0" smtClean="0">
                <a:latin typeface="+mj-lt"/>
              </a:rPr>
              <a:t>	</a:t>
            </a:r>
          </a:p>
          <a:p>
            <a:r>
              <a:rPr lang="de-DE" sz="2000" dirty="0" smtClean="0">
                <a:latin typeface="+mj-lt"/>
              </a:rPr>
              <a:t>                            ...	Gewisser fünfdimensionaler Vektor</a:t>
            </a:r>
          </a:p>
          <a:p>
            <a:endParaRPr lang="de-DE" sz="2000" dirty="0" smtClean="0">
              <a:latin typeface="+mj-lt"/>
            </a:endParaRPr>
          </a:p>
          <a:p>
            <a:r>
              <a:rPr lang="de-DE" sz="2000" dirty="0" smtClean="0">
                <a:latin typeface="+mj-lt"/>
              </a:rPr>
              <a:t>                            ...	(5x5)-Matrix</a:t>
            </a:r>
          </a:p>
          <a:p>
            <a:endParaRPr lang="de-DE" sz="2000" dirty="0" smtClean="0">
              <a:latin typeface="+mj-lt"/>
            </a:endParaRPr>
          </a:p>
          <a:p>
            <a:r>
              <a:rPr lang="de-DE" sz="2000" dirty="0" smtClean="0">
                <a:latin typeface="+mj-lt"/>
              </a:rPr>
              <a:t>Als </a:t>
            </a:r>
            <a:r>
              <a:rPr lang="de-DE" sz="2000" u="sng" dirty="0" smtClean="0">
                <a:latin typeface="+mj-lt"/>
              </a:rPr>
              <a:t>Produkt</a:t>
            </a:r>
            <a:r>
              <a:rPr lang="de-DE" sz="2000" dirty="0" smtClean="0">
                <a:latin typeface="+mj-lt"/>
              </a:rPr>
              <a:t> des Vektors x mit der Matrix A bezeichnet man (nach Definition) denjenigen Zeilenvektor                      , in dem jede Koordinate      gleich dem Skalarprodukt aus dem Vektor x und dem i-ten Spaltenvektor der Matrix A ist. </a:t>
            </a:r>
          </a:p>
        </p:txBody>
      </p:sp>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3584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857224" y="1643050"/>
            <a:ext cx="2076450" cy="400050"/>
          </a:xfrm>
          <a:prstGeom prst="rect">
            <a:avLst/>
          </a:prstGeom>
          <a:noFill/>
        </p:spPr>
      </p:pic>
      <p:sp>
        <p:nvSpPr>
          <p:cNvPr id="35843" name="Rectangle 3"/>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3584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35846" name="Rectangle 6"/>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3584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35849" name="Rectangle 9"/>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35851"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35850" name="Picture 1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857224" y="2428868"/>
            <a:ext cx="142875" cy="400050"/>
          </a:xfrm>
          <a:prstGeom prst="rect">
            <a:avLst/>
          </a:prstGeom>
          <a:noFill/>
        </p:spPr>
      </p:pic>
      <p:sp>
        <p:nvSpPr>
          <p:cNvPr id="35852" name="Rectangle 12"/>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35854"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35853" name="Picture 1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072198" y="3500438"/>
            <a:ext cx="1562100" cy="400050"/>
          </a:xfrm>
          <a:prstGeom prst="rect">
            <a:avLst/>
          </a:prstGeom>
          <a:noFill/>
        </p:spPr>
      </p:pic>
      <p:sp>
        <p:nvSpPr>
          <p:cNvPr id="35855" name="Rectangle 15"/>
          <p:cNvSpPr>
            <a:spLocks noChangeArrowheads="1"/>
          </p:cNvSpPr>
          <p:nvPr/>
        </p:nvSpPr>
        <p:spPr bwMode="auto">
          <a:xfrm>
            <a:off x="0" y="857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35857"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35856" name="Picture 16"/>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500430" y="3786190"/>
            <a:ext cx="200025" cy="409575"/>
          </a:xfrm>
          <a:prstGeom prst="rect">
            <a:avLst/>
          </a:prstGeom>
          <a:noFill/>
        </p:spPr>
      </p:pic>
      <p:sp>
        <p:nvSpPr>
          <p:cNvPr id="35858" name="Rectangle 18"/>
          <p:cNvSpPr>
            <a:spLocks noChangeArrowheads="1"/>
          </p:cNvSpPr>
          <p:nvPr/>
        </p:nvSpPr>
        <p:spPr bwMode="auto">
          <a:xfrm>
            <a:off x="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9.	</a:t>
            </a:r>
            <a:r>
              <a:rPr lang="de-DE" cap="small" dirty="0" smtClean="0"/>
              <a:t>Wir benutzen Vektoroperationen</a:t>
            </a:r>
            <a:endParaRPr lang="de-DE" cap="small" dirty="0"/>
          </a:p>
        </p:txBody>
      </p:sp>
      <p:sp>
        <p:nvSpPr>
          <p:cNvPr id="3" name="Content Placeholder 2"/>
          <p:cNvSpPr>
            <a:spLocks noGrp="1"/>
          </p:cNvSpPr>
          <p:nvPr>
            <p:ph sz="quarter" idx="1"/>
          </p:nvPr>
        </p:nvSpPr>
        <p:spPr/>
        <p:txBody>
          <a:bodyPr>
            <a:normAutofit/>
          </a:bodyPr>
          <a:lstStyle/>
          <a:p>
            <a:r>
              <a:rPr lang="de-DE" sz="2000" dirty="0" smtClean="0">
                <a:latin typeface="+mj-lt"/>
              </a:rPr>
              <a:t>Wie groß ist die Wahrscheinlichkeit dafür, dass nach dem ersten Schritt (d.h. nach dem nächsten gespielten Ball) z.B. „Einstand“ eintritt?</a:t>
            </a:r>
          </a:p>
          <a:p>
            <a:endParaRPr lang="de-DE" sz="2000" dirty="0">
              <a:latin typeface="+mj-lt"/>
            </a:endParaRPr>
          </a:p>
        </p:txBody>
      </p:sp>
      <p:pic>
        <p:nvPicPr>
          <p:cNvPr id="4" name="Picture 2"/>
          <p:cNvPicPr>
            <a:picLocks noChangeAspect="1" noChangeArrowheads="1"/>
          </p:cNvPicPr>
          <p:nvPr/>
        </p:nvPicPr>
        <p:blipFill>
          <a:blip r:embed="rId3"/>
          <a:srcRect/>
          <a:stretch>
            <a:fillRect/>
          </a:stretch>
        </p:blipFill>
        <p:spPr bwMode="auto">
          <a:xfrm>
            <a:off x="285720" y="2357430"/>
            <a:ext cx="8429625" cy="1457325"/>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9. 	</a:t>
            </a:r>
            <a:r>
              <a:rPr lang="de-DE" cap="small" dirty="0" smtClean="0"/>
              <a:t>Wir benutzen Vektoroperationen</a:t>
            </a:r>
            <a:endParaRPr lang="de-DE" dirty="0"/>
          </a:p>
        </p:txBody>
      </p:sp>
      <p:sp>
        <p:nvSpPr>
          <p:cNvPr id="3" name="Content Placeholder 2"/>
          <p:cNvSpPr>
            <a:spLocks noGrp="1"/>
          </p:cNvSpPr>
          <p:nvPr>
            <p:ph sz="quarter" idx="1"/>
          </p:nvPr>
        </p:nvSpPr>
        <p:spPr/>
        <p:txBody>
          <a:bodyPr>
            <a:normAutofit/>
          </a:bodyPr>
          <a:lstStyle/>
          <a:p>
            <a:r>
              <a:rPr lang="de-DE" sz="2000" dirty="0" smtClean="0">
                <a:latin typeface="+mj-lt"/>
              </a:rPr>
              <a:t>Nach n gespielten Bällen ergeben sich die gesuchten Wahrscheinlichkeiten aus den Komponenten                                             </a:t>
            </a:r>
            <a:endParaRPr lang="de-DE" sz="2000" dirty="0" smtClean="0"/>
          </a:p>
          <a:p>
            <a:pPr>
              <a:buNone/>
            </a:pPr>
            <a:r>
              <a:rPr lang="de-DE" sz="2000" dirty="0" smtClean="0"/>
              <a:t>				</a:t>
            </a:r>
            <a:r>
              <a:rPr lang="de-DE" sz="2000" dirty="0" smtClean="0">
                <a:latin typeface="+mj-lt"/>
              </a:rPr>
              <a:t>des Vektors</a:t>
            </a:r>
          </a:p>
          <a:p>
            <a:pPr>
              <a:buNone/>
            </a:pPr>
            <a:endParaRPr lang="de-DE" sz="2000" dirty="0" smtClean="0">
              <a:latin typeface="+mj-lt"/>
            </a:endParaRPr>
          </a:p>
          <a:p>
            <a:pPr>
              <a:buNone/>
            </a:pPr>
            <a:endParaRPr lang="de-DE" sz="2000" dirty="0" smtClean="0">
              <a:latin typeface="+mj-lt"/>
            </a:endParaRPr>
          </a:p>
          <a:p>
            <a:pPr>
              <a:buNone/>
            </a:pPr>
            <a:endParaRPr lang="de-DE" sz="2000" dirty="0" smtClean="0">
              <a:latin typeface="+mj-lt"/>
            </a:endParaRPr>
          </a:p>
          <a:p>
            <a:r>
              <a:rPr lang="de-DE" sz="2000" dirty="0" smtClean="0">
                <a:latin typeface="+mj-lt"/>
              </a:rPr>
              <a:t>Bei beliebig vorgegebenen Wahrscheinlichkeiten p und q (mit p + q = 1) eines Punktgewinns durch ICH oder DU, kann man feststellen, dass nach 4 oder 5 gespielten Bällen die Wahrscheinlichkeiten gleich den folgenden Ausdrücken ist:</a:t>
            </a:r>
          </a:p>
          <a:p>
            <a:endParaRPr lang="de-DE" sz="2000" dirty="0" smtClean="0"/>
          </a:p>
          <a:p>
            <a:endParaRPr lang="de-DE" sz="2000" dirty="0" smtClean="0">
              <a:latin typeface="+mj-lt"/>
            </a:endParaRPr>
          </a:p>
          <a:p>
            <a:pPr>
              <a:buNone/>
            </a:pPr>
            <a:endParaRPr lang="de-DE" sz="2000" dirty="0" smtClean="0"/>
          </a:p>
          <a:p>
            <a:endParaRPr lang="de-DE" sz="2000" dirty="0">
              <a:latin typeface="+mj-lt"/>
            </a:endParaRPr>
          </a:p>
        </p:txBody>
      </p:sp>
      <p:sp>
        <p:nvSpPr>
          <p:cNvPr id="686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860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214546" y="2643182"/>
            <a:ext cx="3857625" cy="419100"/>
          </a:xfrm>
          <a:prstGeom prst="rect">
            <a:avLst/>
          </a:prstGeom>
          <a:noFill/>
        </p:spPr>
      </p:pic>
      <p:sp>
        <p:nvSpPr>
          <p:cNvPr id="68611" name="Rectangle 3"/>
          <p:cNvSpPr>
            <a:spLocks noChangeArrowheads="1"/>
          </p:cNvSpPr>
          <p:nvPr/>
        </p:nvSpPr>
        <p:spPr bwMode="auto">
          <a:xfrm>
            <a:off x="0" y="876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6861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8612"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857224" y="1857364"/>
            <a:ext cx="2286000" cy="476250"/>
          </a:xfrm>
          <a:prstGeom prst="rect">
            <a:avLst/>
          </a:prstGeom>
          <a:noFill/>
        </p:spPr>
      </p:pic>
      <p:sp>
        <p:nvSpPr>
          <p:cNvPr id="68614" name="Rectangle 6"/>
          <p:cNvSpPr>
            <a:spLocks noChangeArrowheads="1"/>
          </p:cNvSpPr>
          <p:nvPr/>
        </p:nvSpPr>
        <p:spPr bwMode="auto">
          <a:xfrm>
            <a:off x="0" y="9334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6861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8615"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214546" y="4714884"/>
            <a:ext cx="1714500" cy="409575"/>
          </a:xfrm>
          <a:prstGeom prst="rect">
            <a:avLst/>
          </a:prstGeom>
          <a:noFill/>
        </p:spPr>
      </p:pic>
      <p:sp>
        <p:nvSpPr>
          <p:cNvPr id="68617" name="Rectangle 9"/>
          <p:cNvSpPr>
            <a:spLocks noChangeArrowheads="1"/>
          </p:cNvSpPr>
          <p:nvPr/>
        </p:nvSpPr>
        <p:spPr bwMode="auto">
          <a:xfrm>
            <a:off x="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68619"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8618"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214546" y="5000636"/>
            <a:ext cx="1133475" cy="409575"/>
          </a:xfrm>
          <a:prstGeom prst="rect">
            <a:avLst/>
          </a:prstGeom>
          <a:noFill/>
        </p:spPr>
      </p:pic>
      <p:sp>
        <p:nvSpPr>
          <p:cNvPr id="68620" name="Rectangle 12"/>
          <p:cNvSpPr>
            <a:spLocks noChangeArrowheads="1"/>
          </p:cNvSpPr>
          <p:nvPr/>
        </p:nvSpPr>
        <p:spPr bwMode="auto">
          <a:xfrm>
            <a:off x="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68622"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8621" name="Picture 1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214546" y="5286388"/>
            <a:ext cx="1133475" cy="409575"/>
          </a:xfrm>
          <a:prstGeom prst="rect">
            <a:avLst/>
          </a:prstGeom>
          <a:noFill/>
        </p:spPr>
      </p:pic>
      <p:sp>
        <p:nvSpPr>
          <p:cNvPr id="68623" name="Rectangle 15"/>
          <p:cNvSpPr>
            <a:spLocks noChangeArrowheads="1"/>
          </p:cNvSpPr>
          <p:nvPr/>
        </p:nvSpPr>
        <p:spPr bwMode="auto">
          <a:xfrm>
            <a:off x="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68625"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8624" name="Picture 16"/>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2214546" y="5572140"/>
            <a:ext cx="1181100" cy="409575"/>
          </a:xfrm>
          <a:prstGeom prst="rect">
            <a:avLst/>
          </a:prstGeom>
          <a:noFill/>
        </p:spPr>
      </p:pic>
      <p:sp>
        <p:nvSpPr>
          <p:cNvPr id="68626" name="Rectangle 18"/>
          <p:cNvSpPr>
            <a:spLocks noChangeArrowheads="1"/>
          </p:cNvSpPr>
          <p:nvPr/>
        </p:nvSpPr>
        <p:spPr bwMode="auto">
          <a:xfrm>
            <a:off x="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
        <p:nvSpPr>
          <p:cNvPr id="68628"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pic>
        <p:nvPicPr>
          <p:cNvPr id="68627" name="Picture 19"/>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2214546" y="5857892"/>
            <a:ext cx="1666875" cy="419100"/>
          </a:xfrm>
          <a:prstGeom prst="rect">
            <a:avLst/>
          </a:prstGeom>
          <a:noFill/>
        </p:spPr>
      </p:pic>
      <p:sp>
        <p:nvSpPr>
          <p:cNvPr id="68629" name="Rectangle 21"/>
          <p:cNvSpPr>
            <a:spLocks noChangeArrowheads="1"/>
          </p:cNvSpPr>
          <p:nvPr/>
        </p:nvSpPr>
        <p:spPr bwMode="auto">
          <a:xfrm>
            <a:off x="0" y="876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90725" algn="l"/>
              </a:tabLst>
            </a:pPr>
            <a:endParaRPr kumimoji="0" lang="de-DE"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de-DE" dirty="0"/>
          </a:p>
        </p:txBody>
      </p:sp>
      <p:sp>
        <p:nvSpPr>
          <p:cNvPr id="3" name="Content Placeholder 2"/>
          <p:cNvSpPr>
            <a:spLocks noGrp="1"/>
          </p:cNvSpPr>
          <p:nvPr>
            <p:ph sz="quarter" idx="1"/>
          </p:nvPr>
        </p:nvSpPr>
        <p:spPr/>
        <p:txBody>
          <a:bodyPr>
            <a:normAutofit/>
          </a:bodyPr>
          <a:lstStyle/>
          <a:p>
            <a:r>
              <a:rPr lang="de-DE" sz="7000" dirty="0" smtClean="0">
                <a:latin typeface="+mj-lt"/>
              </a:rPr>
              <a:t>Danke für‘s Aufpassen!</a:t>
            </a:r>
          </a:p>
          <a:p>
            <a:endParaRPr lang="de-DE" sz="70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1.	</a:t>
            </a:r>
            <a:r>
              <a:rPr lang="de-DE" cap="small" dirty="0" smtClean="0"/>
              <a:t>Ein bißchen Geschichte...</a:t>
            </a:r>
            <a:endParaRPr lang="de-DE" dirty="0"/>
          </a:p>
        </p:txBody>
      </p:sp>
      <p:sp>
        <p:nvSpPr>
          <p:cNvPr id="3" name="Content Placeholder 2"/>
          <p:cNvSpPr>
            <a:spLocks noGrp="1"/>
          </p:cNvSpPr>
          <p:nvPr>
            <p:ph sz="quarter" idx="1"/>
          </p:nvPr>
        </p:nvSpPr>
        <p:spPr/>
        <p:txBody>
          <a:bodyPr>
            <a:normAutofit/>
          </a:bodyPr>
          <a:lstStyle/>
          <a:p>
            <a:pPr algn="just"/>
            <a:endParaRPr lang="de-DE" sz="2000" i="1" dirty="0" smtClean="0">
              <a:latin typeface="+mj-lt"/>
            </a:endParaRPr>
          </a:p>
          <a:p>
            <a:pPr algn="just"/>
            <a:r>
              <a:rPr lang="de-DE" sz="2000" i="1" dirty="0" smtClean="0">
                <a:latin typeface="+mj-lt"/>
              </a:rPr>
              <a:t>Lew Tolstoi</a:t>
            </a:r>
            <a:r>
              <a:rPr lang="de-DE" sz="2000" dirty="0" smtClean="0">
                <a:latin typeface="+mj-lt"/>
              </a:rPr>
              <a:t>s Roman „Anna Karenina“:</a:t>
            </a:r>
          </a:p>
          <a:p>
            <a:pPr algn="just">
              <a:buNone/>
            </a:pPr>
            <a:endParaRPr lang="de-DE" dirty="0" smtClean="0">
              <a:latin typeface="+mj-lt"/>
            </a:endParaRPr>
          </a:p>
          <a:p>
            <a:pPr lvl="1" algn="just"/>
            <a:r>
              <a:rPr lang="de-DE" sz="1700" u="sng" dirty="0" smtClean="0">
                <a:latin typeface="+mj-lt"/>
              </a:rPr>
              <a:t>Erste Beschreibung eines Tennisspiels </a:t>
            </a:r>
          </a:p>
          <a:p>
            <a:pPr lvl="1" algn="just">
              <a:buNone/>
            </a:pPr>
            <a:endParaRPr lang="de-DE" sz="1700" dirty="0" smtClean="0">
              <a:latin typeface="+mj-lt"/>
            </a:endParaRPr>
          </a:p>
          <a:p>
            <a:pPr lvl="1" algn="just"/>
            <a:r>
              <a:rPr lang="de-DE" sz="1700" i="1" dirty="0" smtClean="0">
                <a:latin typeface="+mj-lt"/>
              </a:rPr>
              <a:t>„Die Spieler, in zwei Parteien geteilt, postierten sich auf dem sorgfältig planierten und gewalzten Tennisplatz zu beiden Seiten des Netzes, das zwischen vergoldeten Pfosten gespannt war... Swijashski und Wronski spielten beide sehr gut und mit Eifer. Sie verfolgten den ihnen zugeschlagenen Ball genau, liefen gewandt und ohne zu zögern, aber auch ohne sich zu überhasten auf ihn zu, warteten den Aufprall ab und spielten den hochspringenden Ball durch einen geschicketen treffsicheren Schlag mit dem Schläger über das Netz zurück.“ </a:t>
            </a:r>
            <a:r>
              <a:rPr lang="de-DE" sz="1700" dirty="0" smtClean="0">
                <a:latin typeface="+mj-lt"/>
              </a:rPr>
              <a:t>(6. Teil, Kap. 22)</a:t>
            </a:r>
            <a:endParaRPr lang="de-DE" sz="1700"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1.	</a:t>
            </a:r>
            <a:r>
              <a:rPr lang="de-DE" cap="small" dirty="0" smtClean="0"/>
              <a:t>Ein bißchen Geschichte...</a:t>
            </a:r>
            <a:endParaRPr lang="de-DE" dirty="0"/>
          </a:p>
        </p:txBody>
      </p:sp>
      <p:sp>
        <p:nvSpPr>
          <p:cNvPr id="3" name="Content Placeholder 2"/>
          <p:cNvSpPr>
            <a:spLocks noGrp="1"/>
          </p:cNvSpPr>
          <p:nvPr>
            <p:ph sz="quarter" idx="1"/>
          </p:nvPr>
        </p:nvSpPr>
        <p:spPr/>
        <p:txBody>
          <a:bodyPr>
            <a:noAutofit/>
          </a:bodyPr>
          <a:lstStyle/>
          <a:p>
            <a:r>
              <a:rPr lang="de-DE" sz="2000" dirty="0" smtClean="0">
                <a:latin typeface="+mj-lt"/>
              </a:rPr>
              <a:t>1874:</a:t>
            </a:r>
          </a:p>
          <a:p>
            <a:pPr>
              <a:buNone/>
            </a:pPr>
            <a:r>
              <a:rPr lang="de-DE" sz="2000" dirty="0" smtClean="0">
                <a:latin typeface="+mj-lt"/>
              </a:rPr>
              <a:t>	</a:t>
            </a:r>
            <a:r>
              <a:rPr lang="de-DE" sz="1800" dirty="0" smtClean="0">
                <a:latin typeface="+mj-lt"/>
              </a:rPr>
              <a:t>der englische Major </a:t>
            </a:r>
            <a:r>
              <a:rPr lang="de-DE" sz="1800" i="1" dirty="0" smtClean="0">
                <a:latin typeface="+mj-lt"/>
              </a:rPr>
              <a:t>Walter Clopton Wingfield </a:t>
            </a:r>
            <a:r>
              <a:rPr lang="de-DE" sz="1800" dirty="0" smtClean="0">
                <a:latin typeface="+mj-lt"/>
              </a:rPr>
              <a:t>meldet Patent an. Er nennt das Spiel „Tennis“.</a:t>
            </a:r>
          </a:p>
          <a:p>
            <a:pPr>
              <a:buNone/>
            </a:pPr>
            <a:endParaRPr lang="de-DE" sz="1700" dirty="0" smtClean="0">
              <a:latin typeface="+mj-lt"/>
            </a:endParaRPr>
          </a:p>
          <a:p>
            <a:pPr lvl="1"/>
            <a:r>
              <a:rPr lang="de-DE" sz="1700" dirty="0" smtClean="0">
                <a:latin typeface="+mj-lt"/>
              </a:rPr>
              <a:t>Erstmals verbindliche Regeln</a:t>
            </a:r>
          </a:p>
          <a:p>
            <a:pPr lvl="1"/>
            <a:r>
              <a:rPr lang="de-DE" sz="1700" dirty="0" smtClean="0">
                <a:latin typeface="+mj-lt"/>
              </a:rPr>
              <a:t>Das bis heute übliche Tennis entstand, mit neuen Regeln, im Zuge der ersten Meisterschaften in </a:t>
            </a:r>
            <a:r>
              <a:rPr lang="de-DE" sz="1700" dirty="0" smtClean="0">
                <a:solidFill>
                  <a:schemeClr val="accent2">
                    <a:lumMod val="60000"/>
                    <a:lumOff val="40000"/>
                  </a:schemeClr>
                </a:solidFill>
                <a:latin typeface="+mj-lt"/>
                <a:hlinkClick r:id="rId3" tooltip="Wimbledon Championships"/>
              </a:rPr>
              <a:t>Wimbledon</a:t>
            </a:r>
            <a:r>
              <a:rPr lang="de-DE" sz="1700" dirty="0" smtClean="0">
                <a:solidFill>
                  <a:schemeClr val="accent2">
                    <a:lumMod val="60000"/>
                    <a:lumOff val="40000"/>
                  </a:schemeClr>
                </a:solidFill>
                <a:latin typeface="+mj-lt"/>
              </a:rPr>
              <a:t> </a:t>
            </a:r>
            <a:r>
              <a:rPr lang="de-DE" sz="1700" dirty="0" smtClean="0">
                <a:latin typeface="+mj-lt"/>
              </a:rPr>
              <a:t>(London) im Juli 1877.</a:t>
            </a:r>
          </a:p>
          <a:p>
            <a:pPr lvl="1"/>
            <a:endParaRPr lang="de-DE" sz="1700" dirty="0" smtClean="0">
              <a:latin typeface="+mj-lt"/>
            </a:endParaRPr>
          </a:p>
          <a:p>
            <a:r>
              <a:rPr lang="de-DE" sz="2000" dirty="0" smtClean="0">
                <a:latin typeface="+mj-lt"/>
              </a:rPr>
              <a:t>1913:</a:t>
            </a:r>
          </a:p>
          <a:p>
            <a:pPr>
              <a:buNone/>
            </a:pPr>
            <a:r>
              <a:rPr lang="de-DE" sz="2000" dirty="0" smtClean="0">
                <a:latin typeface="+mj-lt"/>
              </a:rPr>
              <a:t>	</a:t>
            </a:r>
            <a:r>
              <a:rPr lang="de-DE" sz="1800" dirty="0" smtClean="0">
                <a:latin typeface="+mj-lt"/>
              </a:rPr>
              <a:t>Gründung des Internationalen Tennis-Verbandes (International Lawn-Tennis Federation) in Paris</a:t>
            </a:r>
          </a:p>
          <a:p>
            <a:pPr>
              <a:buNone/>
            </a:pPr>
            <a:endParaRPr lang="de-DE" sz="2000" dirty="0" smtClean="0">
              <a:latin typeface="+mj-lt"/>
            </a:endParaRPr>
          </a:p>
          <a:p>
            <a:r>
              <a:rPr lang="de-DE" sz="2000" dirty="0" smtClean="0">
                <a:latin typeface="+mj-lt"/>
              </a:rPr>
              <a:t>Heute:</a:t>
            </a:r>
          </a:p>
          <a:p>
            <a:pPr>
              <a:buNone/>
            </a:pPr>
            <a:r>
              <a:rPr lang="de-DE" sz="2000" dirty="0" smtClean="0">
                <a:latin typeface="+mj-lt"/>
              </a:rPr>
              <a:t>	</a:t>
            </a:r>
            <a:r>
              <a:rPr lang="de-DE" sz="1800" dirty="0" smtClean="0">
                <a:latin typeface="+mj-lt"/>
              </a:rPr>
              <a:t>Tennis wird von 120 Millionen Menscen in 193 Ländern der Erde gespielt (zum Vergleich: Fußball „nur“ von 40 Millionen)</a:t>
            </a:r>
          </a:p>
          <a:p>
            <a:pPr>
              <a:buNone/>
            </a:pPr>
            <a:endParaRPr lang="de-DE" sz="2000" dirty="0" smtClean="0">
              <a:latin typeface="+mj-lt"/>
            </a:endParaRPr>
          </a:p>
          <a:p>
            <a:pPr lvl="1"/>
            <a:endParaRPr lang="de-DE" sz="1700" dirty="0" smtClean="0">
              <a:latin typeface="+mj-lt"/>
            </a:endParaRPr>
          </a:p>
          <a:p>
            <a:pPr>
              <a:buNone/>
            </a:pPr>
            <a:endParaRPr lang="de-DE" sz="2000" dirty="0" smtClean="0">
              <a:latin typeface="+mj-lt"/>
            </a:endParaRPr>
          </a:p>
          <a:p>
            <a:pPr>
              <a:buNone/>
            </a:pPr>
            <a:r>
              <a:rPr lang="de-DE" sz="2000" dirty="0" smtClean="0">
                <a:latin typeface="+mj-lt"/>
              </a:rPr>
              <a:t>	</a:t>
            </a:r>
            <a:endParaRPr lang="de-DE" sz="2000"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2. 	</a:t>
            </a:r>
            <a:r>
              <a:rPr lang="de-DE" cap="small" dirty="0" smtClean="0"/>
              <a:t>Die Axiome des Tennis</a:t>
            </a:r>
            <a:endParaRPr lang="de-DE" cap="small" dirty="0"/>
          </a:p>
        </p:txBody>
      </p:sp>
      <p:sp>
        <p:nvSpPr>
          <p:cNvPr id="3" name="Content Placeholder 2"/>
          <p:cNvSpPr>
            <a:spLocks noGrp="1"/>
          </p:cNvSpPr>
          <p:nvPr>
            <p:ph sz="quarter" idx="1"/>
          </p:nvPr>
        </p:nvSpPr>
        <p:spPr>
          <a:xfrm>
            <a:off x="457200" y="1219200"/>
            <a:ext cx="8401080" cy="4937760"/>
          </a:xfrm>
        </p:spPr>
        <p:txBody>
          <a:bodyPr>
            <a:noAutofit/>
          </a:bodyPr>
          <a:lstStyle/>
          <a:p>
            <a:endParaRPr lang="de-DE" sz="2000" dirty="0" smtClean="0">
              <a:latin typeface="+mj-lt"/>
            </a:endParaRPr>
          </a:p>
          <a:p>
            <a:r>
              <a:rPr lang="de-DE" sz="2000" dirty="0" smtClean="0">
                <a:latin typeface="+mj-lt"/>
              </a:rPr>
              <a:t>Spielfeld:</a:t>
            </a:r>
          </a:p>
          <a:p>
            <a:endParaRPr lang="de-DE" dirty="0" smtClean="0">
              <a:latin typeface="+mj-lt"/>
            </a:endParaRPr>
          </a:p>
          <a:p>
            <a:endParaRPr lang="de-DE" dirty="0" smtClean="0">
              <a:latin typeface="+mj-lt"/>
            </a:endParaRPr>
          </a:p>
          <a:p>
            <a:endParaRPr lang="de-DE" dirty="0" smtClean="0">
              <a:latin typeface="+mj-lt"/>
            </a:endParaRPr>
          </a:p>
          <a:p>
            <a:endParaRPr lang="de-DE" dirty="0" smtClean="0">
              <a:latin typeface="+mj-lt"/>
            </a:endParaRPr>
          </a:p>
          <a:p>
            <a:endParaRPr lang="de-DE" dirty="0" smtClean="0">
              <a:latin typeface="+mj-lt"/>
            </a:endParaRPr>
          </a:p>
          <a:p>
            <a:pPr>
              <a:buNone/>
            </a:pPr>
            <a:endParaRPr lang="de-DE" dirty="0" smtClean="0">
              <a:latin typeface="+mj-lt"/>
            </a:endParaRPr>
          </a:p>
          <a:p>
            <a:pPr lvl="1"/>
            <a:r>
              <a:rPr lang="de-DE" sz="1800" u="sng" dirty="0" smtClean="0">
                <a:latin typeface="+mj-lt"/>
              </a:rPr>
              <a:t>Aufschlag: diagonal </a:t>
            </a:r>
          </a:p>
          <a:p>
            <a:pPr lvl="1"/>
            <a:r>
              <a:rPr lang="de-DE" sz="1700" dirty="0" smtClean="0">
                <a:latin typeface="+mj-lt"/>
              </a:rPr>
              <a:t>1. Aufschlagposition (1)		Aufschlagfeld Gegner (I)						(schräg gegenüberliegend)</a:t>
            </a:r>
          </a:p>
          <a:p>
            <a:pPr lvl="1"/>
            <a:r>
              <a:rPr lang="de-DE" sz="1700" dirty="0" smtClean="0">
                <a:latin typeface="+mj-lt"/>
              </a:rPr>
              <a:t> Position (2)				Feld (II)</a:t>
            </a:r>
          </a:p>
          <a:p>
            <a:endParaRPr lang="de-DE" sz="2000" dirty="0">
              <a:latin typeface="+mj-lt"/>
            </a:endParaRPr>
          </a:p>
        </p:txBody>
      </p:sp>
      <p:pic>
        <p:nvPicPr>
          <p:cNvPr id="17413" name="Picture 5"/>
          <p:cNvPicPr>
            <a:picLocks noChangeAspect="1" noChangeArrowheads="1"/>
          </p:cNvPicPr>
          <p:nvPr/>
        </p:nvPicPr>
        <p:blipFill>
          <a:blip r:embed="rId3"/>
          <a:srcRect/>
          <a:stretch>
            <a:fillRect/>
          </a:stretch>
        </p:blipFill>
        <p:spPr bwMode="auto">
          <a:xfrm>
            <a:off x="1785918" y="1928802"/>
            <a:ext cx="5705475" cy="2867025"/>
          </a:xfrm>
          <a:prstGeom prst="rect">
            <a:avLst/>
          </a:prstGeom>
          <a:noFill/>
          <a:ln w="9525">
            <a:noFill/>
            <a:miter lim="800000"/>
            <a:headEnd/>
            <a:tailEnd/>
          </a:ln>
          <a:effectLst/>
        </p:spPr>
      </p:pic>
      <p:sp>
        <p:nvSpPr>
          <p:cNvPr id="10" name="Right Arrow 9"/>
          <p:cNvSpPr/>
          <p:nvPr/>
        </p:nvSpPr>
        <p:spPr>
          <a:xfrm>
            <a:off x="4000496" y="5214950"/>
            <a:ext cx="42862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ight Arrow 10"/>
          <p:cNvSpPr/>
          <p:nvPr/>
        </p:nvSpPr>
        <p:spPr>
          <a:xfrm>
            <a:off x="4000496" y="5786454"/>
            <a:ext cx="42862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2. 	</a:t>
            </a:r>
            <a:r>
              <a:rPr lang="de-DE" cap="small" dirty="0" smtClean="0"/>
              <a:t>Die Axiome des Tennis</a:t>
            </a:r>
            <a:endParaRPr lang="de-DE" dirty="0"/>
          </a:p>
        </p:txBody>
      </p:sp>
      <p:graphicFrame>
        <p:nvGraphicFramePr>
          <p:cNvPr id="4" name="Content Placeholder 3"/>
          <p:cNvGraphicFramePr>
            <a:graphicFrameLocks noGrp="1"/>
          </p:cNvGraphicFramePr>
          <p:nvPr>
            <p:ph sz="quarter" idx="1"/>
          </p:nvPr>
        </p:nvGraphicFramePr>
        <p:xfrm>
          <a:off x="285720" y="1928802"/>
          <a:ext cx="5929354" cy="35004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642910" y="3429000"/>
            <a:ext cx="2286016" cy="369332"/>
          </a:xfrm>
          <a:prstGeom prst="rect">
            <a:avLst/>
          </a:prstGeom>
          <a:noFill/>
        </p:spPr>
        <p:txBody>
          <a:bodyPr wrap="square" rtlCol="0">
            <a:spAutoFit/>
          </a:bodyPr>
          <a:lstStyle/>
          <a:p>
            <a:pPr algn="ctr"/>
            <a:r>
              <a:rPr lang="de-DE" dirty="0" smtClean="0">
                <a:solidFill>
                  <a:schemeClr val="bg1"/>
                </a:solidFill>
                <a:latin typeface="+mj-lt"/>
              </a:rPr>
              <a:t>Tennismatch</a:t>
            </a:r>
            <a:endParaRPr lang="de-DE" dirty="0">
              <a:solidFill>
                <a:schemeClr val="bg1"/>
              </a:solidFill>
              <a:latin typeface="+mj-lt"/>
            </a:endParaRPr>
          </a:p>
        </p:txBody>
      </p:sp>
      <p:sp>
        <p:nvSpPr>
          <p:cNvPr id="6" name="TextBox 5"/>
          <p:cNvSpPr txBox="1"/>
          <p:nvPr/>
        </p:nvSpPr>
        <p:spPr>
          <a:xfrm>
            <a:off x="5857884" y="2714620"/>
            <a:ext cx="2500298" cy="2308324"/>
          </a:xfrm>
          <a:prstGeom prst="rect">
            <a:avLst/>
          </a:prstGeom>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just"/>
            <a:r>
              <a:rPr lang="de-DE" dirty="0" smtClean="0">
                <a:latin typeface="+mj-lt"/>
              </a:rPr>
              <a:t>Spiel wird gewonnen, sobald ein Spieler 4 Punkte erhalten hat unter der Bedingung, dass er dabei mindestens 2 Punkte Vorsprung hat.</a:t>
            </a:r>
            <a:endParaRPr lang="de-DE"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3.	</a:t>
            </a:r>
            <a:r>
              <a:rPr lang="de-DE" cap="small" dirty="0" smtClean="0"/>
              <a:t>Die Arithmetik des Tennis</a:t>
            </a:r>
            <a:endParaRPr lang="de-DE" cap="small" dirty="0"/>
          </a:p>
        </p:txBody>
      </p:sp>
      <p:sp>
        <p:nvSpPr>
          <p:cNvPr id="3" name="Content Placeholder 2"/>
          <p:cNvSpPr>
            <a:spLocks noGrp="1"/>
          </p:cNvSpPr>
          <p:nvPr>
            <p:ph sz="quarter" idx="1"/>
          </p:nvPr>
        </p:nvSpPr>
        <p:spPr/>
        <p:txBody>
          <a:bodyPr>
            <a:normAutofit fontScale="92500" lnSpcReduction="10000"/>
          </a:bodyPr>
          <a:lstStyle/>
          <a:p>
            <a:endParaRPr lang="de-DE" dirty="0" smtClean="0">
              <a:latin typeface="+mj-lt"/>
            </a:endParaRPr>
          </a:p>
          <a:p>
            <a:r>
              <a:rPr lang="de-DE" sz="2200" dirty="0" smtClean="0">
                <a:latin typeface="+mj-lt"/>
              </a:rPr>
              <a:t>Zählweise:</a:t>
            </a:r>
          </a:p>
          <a:p>
            <a:pPr lvl="1"/>
            <a:r>
              <a:rPr lang="de-DE" sz="1800" dirty="0" smtClean="0">
                <a:latin typeface="+mj-lt"/>
              </a:rPr>
              <a:t>Frankreich: Geldstück von 60 Sous</a:t>
            </a:r>
          </a:p>
          <a:p>
            <a:pPr lvl="1"/>
            <a:r>
              <a:rPr lang="de-DE" sz="1800" dirty="0" smtClean="0">
                <a:latin typeface="+mj-lt"/>
              </a:rPr>
              <a:t>Wurden in 4 Münzen zu 15 Sous gewechselt</a:t>
            </a:r>
          </a:p>
          <a:p>
            <a:pPr lvl="1"/>
            <a:endParaRPr lang="de-DE" dirty="0" smtClean="0">
              <a:latin typeface="+mj-lt"/>
            </a:endParaRPr>
          </a:p>
          <a:p>
            <a:pPr lvl="1">
              <a:buNone/>
            </a:pPr>
            <a:endParaRPr lang="de-DE" dirty="0" smtClean="0">
              <a:latin typeface="+mj-lt"/>
            </a:endParaRPr>
          </a:p>
          <a:p>
            <a:pPr lvl="1"/>
            <a:endParaRPr lang="de-DE" dirty="0" smtClean="0">
              <a:latin typeface="+mj-lt"/>
            </a:endParaRPr>
          </a:p>
          <a:p>
            <a:pPr lvl="1"/>
            <a:endParaRPr lang="de-DE" dirty="0" smtClean="0">
              <a:latin typeface="+mj-lt"/>
            </a:endParaRPr>
          </a:p>
          <a:p>
            <a:pPr lvl="1"/>
            <a:endParaRPr lang="de-DE" dirty="0" smtClean="0">
              <a:latin typeface="+mj-lt"/>
            </a:endParaRPr>
          </a:p>
          <a:p>
            <a:pPr lvl="1"/>
            <a:endParaRPr lang="de-DE" dirty="0" smtClean="0">
              <a:latin typeface="+mj-lt"/>
            </a:endParaRPr>
          </a:p>
          <a:p>
            <a:r>
              <a:rPr lang="de-DE" sz="2200" dirty="0" smtClean="0">
                <a:latin typeface="+mj-lt"/>
              </a:rPr>
              <a:t>Spielstände ab 40:40 bezeichnet man als:</a:t>
            </a:r>
          </a:p>
          <a:p>
            <a:pPr lvl="1"/>
            <a:r>
              <a:rPr lang="de-DE" sz="1800" i="1" dirty="0" smtClean="0">
                <a:latin typeface="+mj-lt"/>
              </a:rPr>
              <a:t>Einstand</a:t>
            </a:r>
            <a:r>
              <a:rPr lang="de-DE" sz="1800" dirty="0" smtClean="0">
                <a:latin typeface="+mj-lt"/>
              </a:rPr>
              <a:t> (deuce), wenn Punktegleichstand besteht</a:t>
            </a:r>
          </a:p>
          <a:p>
            <a:pPr lvl="1"/>
            <a:r>
              <a:rPr lang="de-DE" sz="1800" i="1" dirty="0" smtClean="0">
                <a:latin typeface="+mj-lt"/>
              </a:rPr>
              <a:t>Vorteil</a:t>
            </a:r>
            <a:r>
              <a:rPr lang="de-DE" sz="1800" dirty="0" smtClean="0">
                <a:latin typeface="+mj-lt"/>
              </a:rPr>
              <a:t> (advantage), wenn der Spieler einen Punkt Vorsprung hat und somit mit dem nächsten Punkt das Spiel gewinnen kann.</a:t>
            </a:r>
          </a:p>
          <a:p>
            <a:pPr lvl="1"/>
            <a:endParaRPr lang="de-DE" dirty="0" smtClean="0">
              <a:latin typeface="+mj-lt"/>
            </a:endParaRPr>
          </a:p>
          <a:p>
            <a:pPr lvl="1"/>
            <a:endParaRPr lang="de-DE" dirty="0"/>
          </a:p>
        </p:txBody>
      </p:sp>
      <p:pic>
        <p:nvPicPr>
          <p:cNvPr id="1027" name="Picture 3"/>
          <p:cNvPicPr>
            <a:picLocks noChangeAspect="1" noChangeArrowheads="1"/>
          </p:cNvPicPr>
          <p:nvPr/>
        </p:nvPicPr>
        <p:blipFill>
          <a:blip r:embed="rId3"/>
          <a:srcRect/>
          <a:stretch>
            <a:fillRect/>
          </a:stretch>
        </p:blipFill>
        <p:spPr bwMode="auto">
          <a:xfrm>
            <a:off x="2643174" y="2643182"/>
            <a:ext cx="3071834" cy="15276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cap="small" dirty="0" smtClean="0"/>
              <a:t>4.	Wie lange muss man spielen?</a:t>
            </a:r>
            <a:endParaRPr lang="de-DE" cap="small" dirty="0"/>
          </a:p>
        </p:txBody>
      </p:sp>
      <p:sp>
        <p:nvSpPr>
          <p:cNvPr id="3" name="Content Placeholder 2"/>
          <p:cNvSpPr>
            <a:spLocks noGrp="1"/>
          </p:cNvSpPr>
          <p:nvPr>
            <p:ph sz="quarter" idx="1"/>
          </p:nvPr>
        </p:nvSpPr>
        <p:spPr/>
        <p:txBody>
          <a:bodyPr>
            <a:normAutofit fontScale="85000" lnSpcReduction="10000"/>
          </a:bodyPr>
          <a:lstStyle/>
          <a:p>
            <a:r>
              <a:rPr lang="de-DE" sz="2000" dirty="0" smtClean="0">
                <a:latin typeface="+mj-lt"/>
              </a:rPr>
              <a:t>Spielausgänge sind gewöhnlich von zusätzlichen Umständen abhängig:</a:t>
            </a:r>
          </a:p>
          <a:p>
            <a:pPr lvl="1"/>
            <a:r>
              <a:rPr lang="de-DE" sz="1700" dirty="0" smtClean="0">
                <a:latin typeface="+mj-lt"/>
              </a:rPr>
              <a:t>Von der psychologischen Vorbereitung</a:t>
            </a:r>
          </a:p>
          <a:p>
            <a:pPr lvl="1"/>
            <a:r>
              <a:rPr lang="de-DE" sz="1700" dirty="0" smtClean="0">
                <a:latin typeface="+mj-lt"/>
              </a:rPr>
              <a:t>Der Tagesform</a:t>
            </a:r>
          </a:p>
          <a:p>
            <a:pPr lvl="1"/>
            <a:r>
              <a:rPr lang="de-DE" sz="1700" dirty="0" smtClean="0">
                <a:latin typeface="+mj-lt"/>
              </a:rPr>
              <a:t>Der emotionalen Einstellung</a:t>
            </a:r>
          </a:p>
          <a:p>
            <a:pPr lvl="1"/>
            <a:r>
              <a:rPr lang="de-DE" sz="1700" dirty="0" smtClean="0">
                <a:latin typeface="+mj-lt"/>
              </a:rPr>
              <a:t>Den Bodenverhältnissen (Hart-, Rasen- oder Kunststoffplätze)</a:t>
            </a:r>
          </a:p>
          <a:p>
            <a:pPr lvl="1"/>
            <a:r>
              <a:rPr lang="de-DE" sz="1700" dirty="0" smtClean="0">
                <a:latin typeface="+mj-lt"/>
              </a:rPr>
              <a:t>Dem Wetter</a:t>
            </a:r>
          </a:p>
          <a:p>
            <a:pPr lvl="1"/>
            <a:r>
              <a:rPr lang="de-DE" sz="1700" dirty="0" smtClean="0">
                <a:latin typeface="+mj-lt"/>
              </a:rPr>
              <a:t>Usw.</a:t>
            </a:r>
          </a:p>
          <a:p>
            <a:pPr lvl="1"/>
            <a:endParaRPr lang="de-DE" sz="1700" dirty="0" smtClean="0">
              <a:latin typeface="+mj-lt"/>
            </a:endParaRPr>
          </a:p>
          <a:p>
            <a:r>
              <a:rPr lang="de-DE" sz="2000" dirty="0" smtClean="0">
                <a:latin typeface="+mj-lt"/>
              </a:rPr>
              <a:t>Je länger solch ein Treffen dauert, desto deutlicher wird sich der Vorteil einer der beiden Seiten zeigen. </a:t>
            </a:r>
          </a:p>
          <a:p>
            <a:pPr>
              <a:buNone/>
            </a:pPr>
            <a:endParaRPr lang="de-DE" sz="2000" dirty="0" smtClean="0">
              <a:latin typeface="+mj-lt"/>
            </a:endParaRPr>
          </a:p>
          <a:p>
            <a:r>
              <a:rPr lang="de-DE" sz="2000" u="sng" dirty="0" smtClean="0">
                <a:latin typeface="+mj-lt"/>
              </a:rPr>
              <a:t>BSP: </a:t>
            </a:r>
          </a:p>
          <a:p>
            <a:r>
              <a:rPr lang="de-DE" sz="2000" dirty="0" smtClean="0">
                <a:latin typeface="+mj-lt"/>
              </a:rPr>
              <a:t>1979: Wimbledon-Finale</a:t>
            </a:r>
          </a:p>
          <a:p>
            <a:pPr lvl="1"/>
            <a:r>
              <a:rPr lang="de-DE" sz="1600" dirty="0" smtClean="0">
                <a:latin typeface="+mj-lt"/>
              </a:rPr>
              <a:t>Amerikaner John McEnroe</a:t>
            </a:r>
          </a:p>
          <a:p>
            <a:pPr lvl="1"/>
            <a:r>
              <a:rPr lang="de-DE" sz="1600" dirty="0" smtClean="0">
                <a:latin typeface="+mj-lt"/>
              </a:rPr>
              <a:t>Schweden Björn Borg</a:t>
            </a:r>
          </a:p>
          <a:p>
            <a:r>
              <a:rPr lang="de-DE" sz="2000" dirty="0" smtClean="0">
                <a:latin typeface="+mj-lt"/>
              </a:rPr>
              <a:t>1983: Halbfinale Wimbledon </a:t>
            </a:r>
          </a:p>
          <a:p>
            <a:pPr lvl="1"/>
            <a:r>
              <a:rPr lang="de-DE" sz="1700" dirty="0" smtClean="0">
                <a:latin typeface="+mj-lt"/>
              </a:rPr>
              <a:t>Kevin Curren</a:t>
            </a:r>
          </a:p>
          <a:p>
            <a:pPr lvl="1"/>
            <a:r>
              <a:rPr lang="de-DE" sz="1400" dirty="0" smtClean="0">
                <a:latin typeface="+mj-lt"/>
              </a:rPr>
              <a:t>C. Lewis</a:t>
            </a:r>
          </a:p>
          <a:p>
            <a:endParaRPr lang="de-DE" sz="2000"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cap="small" dirty="0" smtClean="0"/>
              <a:t>4.	Wie lange muss man spielen?</a:t>
            </a:r>
            <a:endParaRPr lang="de-DE" dirty="0"/>
          </a:p>
        </p:txBody>
      </p:sp>
      <p:sp>
        <p:nvSpPr>
          <p:cNvPr id="3" name="Content Placeholder 2"/>
          <p:cNvSpPr>
            <a:spLocks noGrp="1"/>
          </p:cNvSpPr>
          <p:nvPr>
            <p:ph sz="quarter" idx="1"/>
          </p:nvPr>
        </p:nvSpPr>
        <p:spPr/>
        <p:txBody>
          <a:bodyPr>
            <a:normAutofit/>
          </a:bodyPr>
          <a:lstStyle/>
          <a:p>
            <a:r>
              <a:rPr lang="de-DE" sz="2000" dirty="0" smtClean="0">
                <a:latin typeface="+mj-lt"/>
              </a:rPr>
              <a:t>Die neue Regel des tie-break  („Gleichstandbrecher“)</a:t>
            </a:r>
          </a:p>
          <a:p>
            <a:pPr>
              <a:buNone/>
            </a:pPr>
            <a:r>
              <a:rPr lang="de-DE" sz="2000" dirty="0" smtClean="0">
                <a:latin typeface="+mj-lt"/>
              </a:rPr>
              <a:t>	(Abbruch-, Entscheidungsspiel)</a:t>
            </a:r>
          </a:p>
          <a:p>
            <a:pPr>
              <a:buNone/>
            </a:pPr>
            <a:endParaRPr lang="de-DE" sz="2000" dirty="0" smtClean="0">
              <a:latin typeface="+mj-lt"/>
            </a:endParaRPr>
          </a:p>
          <a:p>
            <a:pPr lvl="1"/>
            <a:r>
              <a:rPr lang="de-DE" sz="1700" dirty="0" smtClean="0">
                <a:latin typeface="+mj-lt"/>
              </a:rPr>
              <a:t>Wird beim Stand „6 Spiele beide“ gespielt</a:t>
            </a:r>
          </a:p>
          <a:p>
            <a:pPr lvl="1"/>
            <a:r>
              <a:rPr lang="de-DE" sz="1700" dirty="0" smtClean="0">
                <a:latin typeface="+mj-lt"/>
              </a:rPr>
              <a:t>(tie-break  - das entscheidende dreizehnte Spiel)</a:t>
            </a:r>
          </a:p>
          <a:p>
            <a:pPr lvl="1"/>
            <a:r>
              <a:rPr lang="de-DE" sz="1700" dirty="0" smtClean="0">
                <a:latin typeface="+mj-lt"/>
              </a:rPr>
              <a:t>Zählweise der Punkte:</a:t>
            </a:r>
          </a:p>
          <a:p>
            <a:pPr lvl="2"/>
            <a:r>
              <a:rPr lang="de-DE" sz="1400" dirty="0" smtClean="0">
                <a:latin typeface="+mj-lt"/>
              </a:rPr>
              <a:t>Für einen Sieg ist es erforderlich, nicht weniger als 7 Punkte mit einem Unterschied von mindestens 2 Punkten zu erzielen. </a:t>
            </a:r>
            <a:endParaRPr lang="de-DE" sz="1400"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4816</Words>
  <Application>Microsoft Office PowerPoint</Application>
  <PresentationFormat>On-screen Show (4:3)</PresentationFormat>
  <Paragraphs>592</Paragraphs>
  <Slides>29</Slides>
  <Notes>27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Origin</vt:lpstr>
      <vt:lpstr>Mathematik im Tennis</vt:lpstr>
      <vt:lpstr>1. Ein bißchen Geschichte...</vt:lpstr>
      <vt:lpstr>1. Ein bißchen Geschichte...</vt:lpstr>
      <vt:lpstr>1. Ein bißchen Geschichte...</vt:lpstr>
      <vt:lpstr>2.  Die Axiome des Tennis</vt:lpstr>
      <vt:lpstr>2.  Die Axiome des Tennis</vt:lpstr>
      <vt:lpstr>3. Die Arithmetik des Tennis</vt:lpstr>
      <vt:lpstr>4. Wie lange muss man spielen?</vt:lpstr>
      <vt:lpstr>4. Wie lange muss man spielen?</vt:lpstr>
      <vt:lpstr>3.5  Grundbegriffe der  Wahrscheinlichkeitstheorie</vt:lpstr>
      <vt:lpstr>5. Grundbegriffe der  Wahrscheinlichkeitstheorie</vt:lpstr>
      <vt:lpstr>3.5  Grundbegriffe der  Wahrscheinlichkeitstheorie</vt:lpstr>
      <vt:lpstr>3.5  Grundbegriffe der  Wahrscheinlichkeitstheorie</vt:lpstr>
      <vt:lpstr>3.5  Grundbegriffe der  Wahrscheinlichkeitstheorie</vt:lpstr>
      <vt:lpstr>5.  Grundbegriffe der  Wahrscheinlichkeitstheorie</vt:lpstr>
      <vt:lpstr>5.  Grundbegriffe der  Wahrscheinlichkeitstheorie</vt:lpstr>
      <vt:lpstr>6. Das Modell des Spiels –   eine  Markowsche Kette</vt:lpstr>
      <vt:lpstr>6. Das Modell des Spiels –   eine  Markowsche Kette</vt:lpstr>
      <vt:lpstr>7. Das Spiel beginnt</vt:lpstr>
      <vt:lpstr>7.  Das Spiel beginnt</vt:lpstr>
      <vt:lpstr>7. Das Spiel beginnt</vt:lpstr>
      <vt:lpstr>8. Wir beenden das Spiel</vt:lpstr>
      <vt:lpstr>8. Wir beenden das Spiel</vt:lpstr>
      <vt:lpstr>8. Wir beenden das Spiel</vt:lpstr>
      <vt:lpstr>8. Wir beenden das Spiel</vt:lpstr>
      <vt:lpstr>9. Wir benutzen Vektoroperationen</vt:lpstr>
      <vt:lpstr>9. Wir benutzen Vektoroperationen</vt:lpstr>
      <vt:lpstr>9.  Wir benutzen Vektoroperationen</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dc:creator>
  <cp:lastModifiedBy>JULIE</cp:lastModifiedBy>
  <cp:revision>236</cp:revision>
  <dcterms:created xsi:type="dcterms:W3CDTF">2009-10-24T16:50:52Z</dcterms:created>
  <dcterms:modified xsi:type="dcterms:W3CDTF">2009-10-29T08:35:11Z</dcterms:modified>
</cp:coreProperties>
</file>